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60"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411" r:id="rId24"/>
    <p:sldId id="412"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9" r:id="rId50"/>
    <p:sldId id="305" r:id="rId51"/>
    <p:sldId id="306" r:id="rId52"/>
    <p:sldId id="307" r:id="rId53"/>
    <p:sldId id="308" r:id="rId54"/>
    <p:sldId id="310" r:id="rId55"/>
    <p:sldId id="312" r:id="rId56"/>
    <p:sldId id="313" r:id="rId57"/>
    <p:sldId id="314" r:id="rId58"/>
    <p:sldId id="315" r:id="rId59"/>
    <p:sldId id="413" r:id="rId60"/>
    <p:sldId id="348" r:id="rId61"/>
    <p:sldId id="316" r:id="rId62"/>
    <p:sldId id="317" r:id="rId63"/>
    <p:sldId id="318" r:id="rId64"/>
    <p:sldId id="320" r:id="rId65"/>
    <p:sldId id="321" r:id="rId66"/>
    <p:sldId id="322" r:id="rId67"/>
    <p:sldId id="323" r:id="rId68"/>
    <p:sldId id="324" r:id="rId69"/>
    <p:sldId id="325" r:id="rId70"/>
    <p:sldId id="326" r:id="rId71"/>
    <p:sldId id="327" r:id="rId72"/>
    <p:sldId id="328" r:id="rId73"/>
    <p:sldId id="329" r:id="rId74"/>
    <p:sldId id="330" r:id="rId75"/>
    <p:sldId id="331" r:id="rId76"/>
    <p:sldId id="332" r:id="rId77"/>
    <p:sldId id="333" r:id="rId78"/>
    <p:sldId id="334" r:id="rId79"/>
    <p:sldId id="335" r:id="rId80"/>
    <p:sldId id="336" r:id="rId81"/>
    <p:sldId id="337" r:id="rId82"/>
    <p:sldId id="339" r:id="rId83"/>
    <p:sldId id="341" r:id="rId84"/>
    <p:sldId id="342" r:id="rId85"/>
    <p:sldId id="343" r:id="rId86"/>
    <p:sldId id="344" r:id="rId87"/>
    <p:sldId id="345" r:id="rId88"/>
    <p:sldId id="346" r:id="rId89"/>
    <p:sldId id="347" r:id="rId90"/>
    <p:sldId id="349" r:id="rId91"/>
    <p:sldId id="350" r:id="rId92"/>
    <p:sldId id="351" r:id="rId93"/>
    <p:sldId id="352" r:id="rId94"/>
    <p:sldId id="353" r:id="rId95"/>
    <p:sldId id="401" r:id="rId96"/>
    <p:sldId id="354" r:id="rId97"/>
    <p:sldId id="355" r:id="rId98"/>
    <p:sldId id="356" r:id="rId99"/>
    <p:sldId id="357" r:id="rId100"/>
    <p:sldId id="358" r:id="rId101"/>
    <p:sldId id="359" r:id="rId102"/>
    <p:sldId id="360" r:id="rId103"/>
    <p:sldId id="361" r:id="rId104"/>
    <p:sldId id="362" r:id="rId105"/>
    <p:sldId id="363" r:id="rId106"/>
    <p:sldId id="364" r:id="rId107"/>
    <p:sldId id="365" r:id="rId108"/>
    <p:sldId id="366" r:id="rId109"/>
    <p:sldId id="367" r:id="rId110"/>
    <p:sldId id="368" r:id="rId111"/>
    <p:sldId id="369" r:id="rId112"/>
    <p:sldId id="370" r:id="rId113"/>
    <p:sldId id="371" r:id="rId114"/>
    <p:sldId id="372" r:id="rId115"/>
    <p:sldId id="373" r:id="rId116"/>
    <p:sldId id="374" r:id="rId117"/>
    <p:sldId id="375" r:id="rId118"/>
    <p:sldId id="376" r:id="rId119"/>
    <p:sldId id="377" r:id="rId120"/>
    <p:sldId id="378" r:id="rId121"/>
    <p:sldId id="379" r:id="rId122"/>
    <p:sldId id="381" r:id="rId123"/>
    <p:sldId id="382" r:id="rId124"/>
    <p:sldId id="380" r:id="rId125"/>
    <p:sldId id="383" r:id="rId126"/>
    <p:sldId id="384" r:id="rId127"/>
    <p:sldId id="385" r:id="rId128"/>
    <p:sldId id="386" r:id="rId129"/>
    <p:sldId id="387" r:id="rId130"/>
    <p:sldId id="388" r:id="rId131"/>
    <p:sldId id="389" r:id="rId132"/>
    <p:sldId id="390" r:id="rId133"/>
    <p:sldId id="391" r:id="rId134"/>
    <p:sldId id="392" r:id="rId135"/>
    <p:sldId id="393" r:id="rId136"/>
    <p:sldId id="394" r:id="rId137"/>
    <p:sldId id="395" r:id="rId138"/>
    <p:sldId id="396" r:id="rId139"/>
    <p:sldId id="397" r:id="rId140"/>
    <p:sldId id="398" r:id="rId141"/>
    <p:sldId id="399" r:id="rId142"/>
    <p:sldId id="400" r:id="rId143"/>
    <p:sldId id="402" r:id="rId144"/>
    <p:sldId id="403" r:id="rId145"/>
    <p:sldId id="404" r:id="rId146"/>
    <p:sldId id="405" r:id="rId147"/>
    <p:sldId id="406" r:id="rId148"/>
    <p:sldId id="407" r:id="rId149"/>
    <p:sldId id="408" r:id="rId150"/>
    <p:sldId id="409" r:id="rId151"/>
    <p:sldId id="410" r:id="rId1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theme" Target="theme/theme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tableStyles" Target="tableStyle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viewProps" Target="viewProp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media/image1.png>
</file>

<file path=ppt/media/image12.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2.png>
</file>

<file path=ppt/media/image33.png>
</file>

<file path=ppt/media/image34.png>
</file>

<file path=ppt/media/image36.png>
</file>

<file path=ppt/media/image37.png>
</file>

<file path=ppt/media/image40.png>
</file>

<file path=ppt/media/image52.png>
</file>

<file path=ppt/media/image54.png>
</file>

<file path=ppt/media/image67.png>
</file>

<file path=ppt/media/image79.png>
</file>

<file path=ppt/media/image8.png>
</file>

<file path=ppt/media/image8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1485"/>
            <a:ext cx="10363200" cy="1468967"/>
          </a:xfrm>
        </p:spPr>
        <p:txBody>
          <a:bodyPr/>
          <a:lstStyle/>
          <a:p>
            <a:r>
              <a:rPr lang="en-US"/>
              <a:t>Click to edit Master title style</a:t>
            </a:r>
            <a:endParaRPr lang="en-IN"/>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IN"/>
          </a:p>
        </p:txBody>
      </p:sp>
      <p:sp>
        <p:nvSpPr>
          <p:cNvPr id="4" name="Shape 191">
            <a:extLst>
              <a:ext uri="{FF2B5EF4-FFF2-40B4-BE49-F238E27FC236}">
                <a16:creationId xmlns:a16="http://schemas.microsoft.com/office/drawing/2014/main" id="{F7091CA2-A1BA-ED1E-F74E-095528F708F7}"/>
              </a:ext>
            </a:extLst>
          </p:cNvPr>
          <p:cNvSpPr txBox="1">
            <a:spLocks noGrp="1"/>
          </p:cNvSpPr>
          <p:nvPr>
            <p:ph type="dt" idx="11"/>
          </p:nvPr>
        </p:nvSpPr>
        <p:spPr>
          <a:ln/>
        </p:spPr>
        <p:txBody>
          <a:bodyPr/>
          <a:lstStyle>
            <a:lvl1pPr>
              <a:defRPr/>
            </a:lvl1pPr>
          </a:lstStyle>
          <a:p>
            <a:pPr>
              <a:defRPr/>
            </a:pPr>
            <a:endParaRPr lang="en-US"/>
          </a:p>
        </p:txBody>
      </p:sp>
      <p:sp>
        <p:nvSpPr>
          <p:cNvPr id="5" name="Shape 192">
            <a:extLst>
              <a:ext uri="{FF2B5EF4-FFF2-40B4-BE49-F238E27FC236}">
                <a16:creationId xmlns:a16="http://schemas.microsoft.com/office/drawing/2014/main" id="{A5BCA935-4D41-2D0F-94F4-39D83638674A}"/>
              </a:ext>
            </a:extLst>
          </p:cNvPr>
          <p:cNvSpPr txBox="1">
            <a:spLocks noGrp="1"/>
          </p:cNvSpPr>
          <p:nvPr>
            <p:ph type="ftr" idx="12"/>
          </p:nvPr>
        </p:nvSpPr>
        <p:spPr>
          <a:xfrm>
            <a:off x="2284942" y="5274733"/>
            <a:ext cx="7622117" cy="364067"/>
          </a:xfrm>
          <a:ln/>
        </p:spPr>
        <p:txBody>
          <a:bodyPr/>
          <a:lstStyle>
            <a:lvl1pPr>
              <a:defRPr/>
            </a:lvl1pPr>
          </a:lstStyle>
          <a:p>
            <a:pPr>
              <a:defRPr/>
            </a:pPr>
            <a:endParaRPr lang="en-US" dirty="0"/>
          </a:p>
        </p:txBody>
      </p:sp>
    </p:spTree>
    <p:extLst>
      <p:ext uri="{BB962C8B-B14F-4D97-AF65-F5344CB8AC3E}">
        <p14:creationId xmlns:p14="http://schemas.microsoft.com/office/powerpoint/2010/main" val="1528735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100" b="1"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a:extLst>
              <a:ext uri="{FF2B5EF4-FFF2-40B4-BE49-F238E27FC236}">
                <a16:creationId xmlns:a16="http://schemas.microsoft.com/office/drawing/2014/main" id="{CE69FBE7-CD2C-3037-72AB-B5F48E1B3A7D}"/>
              </a:ext>
            </a:extLst>
          </p:cNvPr>
          <p:cNvSpPr>
            <a:spLocks noGrp="1"/>
          </p:cNvSpPr>
          <p:nvPr>
            <p:ph type="ftr" sz="quarter" idx="10"/>
          </p:nvPr>
        </p:nvSpPr>
        <p:spPr/>
        <p:txBody>
          <a:bodyPr lIns="0" tIns="0" rIns="0" bIns="0"/>
          <a:lstStyle>
            <a:lvl1pPr marL="12700">
              <a:lnSpc>
                <a:spcPts val="1240"/>
              </a:lnSpc>
              <a:defRPr sz="1200" b="0" i="0" spc="-75">
                <a:solidFill>
                  <a:srgbClr val="888888"/>
                </a:solidFill>
                <a:latin typeface="Arial"/>
                <a:cs typeface="Arial"/>
              </a:defRPr>
            </a:lvl1pPr>
          </a:lstStyle>
          <a:p>
            <a:pPr>
              <a:defRPr/>
            </a:pPr>
            <a:r>
              <a:rPr lang="en-US"/>
              <a:t>Deepak </a:t>
            </a:r>
            <a:r>
              <a:rPr lang="en-US" spc="-100"/>
              <a:t>D, </a:t>
            </a:r>
            <a:r>
              <a:rPr lang="en-US" spc="-71"/>
              <a:t>Asst. </a:t>
            </a:r>
            <a:r>
              <a:rPr lang="en-US" spc="-60"/>
              <a:t>Prof., </a:t>
            </a:r>
            <a:r>
              <a:rPr lang="en-US" spc="-40"/>
              <a:t>Dept. </a:t>
            </a:r>
            <a:r>
              <a:rPr lang="en-US" spc="-5"/>
              <a:t>of </a:t>
            </a:r>
            <a:r>
              <a:rPr lang="en-US" spc="-185"/>
              <a:t>CSE, </a:t>
            </a:r>
            <a:r>
              <a:rPr lang="en-US" spc="-95"/>
              <a:t>Canara </a:t>
            </a:r>
            <a:r>
              <a:rPr lang="en-US" spc="-100"/>
              <a:t>Engg.</a:t>
            </a:r>
            <a:r>
              <a:rPr lang="en-US" spc="-151"/>
              <a:t> </a:t>
            </a:r>
            <a:r>
              <a:rPr lang="en-US"/>
              <a:t>College</a:t>
            </a:r>
            <a:endParaRPr lang="en-US" dirty="0"/>
          </a:p>
        </p:txBody>
      </p:sp>
      <p:sp>
        <p:nvSpPr>
          <p:cNvPr id="5" name="Holder 5">
            <a:extLst>
              <a:ext uri="{FF2B5EF4-FFF2-40B4-BE49-F238E27FC236}">
                <a16:creationId xmlns:a16="http://schemas.microsoft.com/office/drawing/2014/main" id="{93283607-08AD-F9D7-4C9A-A834A7AAD1BC}"/>
              </a:ext>
            </a:extLst>
          </p:cNvPr>
          <p:cNvSpPr>
            <a:spLocks noGrp="1"/>
          </p:cNvSpPr>
          <p:nvPr>
            <p:ph type="dt" sz="half" idx="11"/>
          </p:nvPr>
        </p:nvSpPr>
        <p:spPr/>
        <p:txBody>
          <a:bodyPr lIns="0" tIns="0" rIns="0" bIns="0"/>
          <a:lstStyle>
            <a:lvl1pPr algn="l">
              <a:defRPr>
                <a:solidFill>
                  <a:schemeClr val="tx1">
                    <a:tint val="75000"/>
                  </a:schemeClr>
                </a:solidFill>
              </a:defRPr>
            </a:lvl1pPr>
          </a:lstStyle>
          <a:p>
            <a:pPr>
              <a:defRPr/>
            </a:pPr>
            <a:fld id="{EA65EAF7-D18A-4A6B-AA5C-240F4BECF212}" type="datetimeFigureOut">
              <a:rPr lang="en-US"/>
              <a:pPr>
                <a:defRPr/>
              </a:pPr>
              <a:t>12/16/2022</a:t>
            </a:fld>
            <a:endParaRPr lang="en-US"/>
          </a:p>
        </p:txBody>
      </p:sp>
      <p:sp>
        <p:nvSpPr>
          <p:cNvPr id="6" name="Holder 6">
            <a:extLst>
              <a:ext uri="{FF2B5EF4-FFF2-40B4-BE49-F238E27FC236}">
                <a16:creationId xmlns:a16="http://schemas.microsoft.com/office/drawing/2014/main" id="{1FA23756-774D-70E6-0337-CE0199C81C25}"/>
              </a:ext>
            </a:extLst>
          </p:cNvPr>
          <p:cNvSpPr>
            <a:spLocks noGrp="1"/>
          </p:cNvSpPr>
          <p:nvPr>
            <p:ph type="sldNum" sz="quarter" idx="12"/>
          </p:nvPr>
        </p:nvSpPr>
        <p:spPr>
          <a:xfrm>
            <a:off x="0" y="0"/>
            <a:ext cx="0" cy="0"/>
          </a:xfrm>
        </p:spPr>
        <p:txBody>
          <a:bodyPr vert="horz" wrap="square" lIns="0" tIns="0" rIns="0" bIns="0" numCol="1" anchor="t" anchorCtr="0" compatLnSpc="1">
            <a:prstTxWarp prst="textNoShape">
              <a:avLst/>
            </a:prstTxWarp>
          </a:bodyPr>
          <a:lstStyle>
            <a:lvl1pPr marL="38099" eaLnBrk="1" hangingPunct="1">
              <a:lnSpc>
                <a:spcPts val="1233"/>
              </a:lnSpc>
              <a:defRPr sz="1200" smtClean="0">
                <a:solidFill>
                  <a:srgbClr val="888888"/>
                </a:solidFill>
              </a:defRPr>
            </a:lvl1pPr>
          </a:lstStyle>
          <a:p>
            <a:pPr>
              <a:defRPr/>
            </a:pPr>
            <a:fld id="{2D0C1C2B-5F7A-46D6-843C-F1BD07E1BC24}" type="slidenum">
              <a:rPr lang="en-IN" altLang="en-US"/>
              <a:pPr>
                <a:defRPr/>
              </a:pPr>
              <a:t>‹#›</a:t>
            </a:fld>
            <a:endParaRPr lang="en-IN" altLang="en-US"/>
          </a:p>
        </p:txBody>
      </p:sp>
    </p:spTree>
    <p:extLst>
      <p:ext uri="{BB962C8B-B14F-4D97-AF65-F5344CB8AC3E}">
        <p14:creationId xmlns:p14="http://schemas.microsoft.com/office/powerpoint/2010/main" val="16083216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C5DEE5"/>
            </a:gs>
          </a:gsLst>
          <a:lin ang="5400000"/>
        </a:gradFill>
        <a:effectLst/>
      </p:bgPr>
    </p:bg>
    <p:spTree>
      <p:nvGrpSpPr>
        <p:cNvPr id="1" name=""/>
        <p:cNvGrpSpPr/>
        <p:nvPr/>
      </p:nvGrpSpPr>
      <p:grpSpPr>
        <a:xfrm>
          <a:off x="0" y="0"/>
          <a:ext cx="0" cy="0"/>
          <a:chOff x="0" y="0"/>
          <a:chExt cx="0" cy="0"/>
        </a:xfrm>
      </p:grpSpPr>
      <p:grpSp>
        <p:nvGrpSpPr>
          <p:cNvPr id="1026" name="Shape 158">
            <a:extLst>
              <a:ext uri="{FF2B5EF4-FFF2-40B4-BE49-F238E27FC236}">
                <a16:creationId xmlns:a16="http://schemas.microsoft.com/office/drawing/2014/main" id="{6D961F85-F498-4AD2-3C8C-D0597142373C}"/>
              </a:ext>
            </a:extLst>
          </p:cNvPr>
          <p:cNvGrpSpPr>
            <a:grpSpLocks/>
          </p:cNvGrpSpPr>
          <p:nvPr/>
        </p:nvGrpSpPr>
        <p:grpSpPr bwMode="auto">
          <a:xfrm>
            <a:off x="0" y="228600"/>
            <a:ext cx="2641600" cy="6637867"/>
            <a:chOff x="2487613" y="285750"/>
            <a:chExt cx="2428874" cy="5654676"/>
          </a:xfrm>
        </p:grpSpPr>
        <p:sp>
          <p:nvSpPr>
            <p:cNvPr id="1049" name="Shape 159">
              <a:extLst>
                <a:ext uri="{FF2B5EF4-FFF2-40B4-BE49-F238E27FC236}">
                  <a16:creationId xmlns:a16="http://schemas.microsoft.com/office/drawing/2014/main" id="{FED25E61-A3C6-4683-51AA-46DDC35325FF}"/>
                </a:ext>
              </a:extLst>
            </p:cNvPr>
            <p:cNvSpPr>
              <a:spLocks/>
            </p:cNvSpPr>
            <p:nvPr/>
          </p:nvSpPr>
          <p:spPr bwMode="auto">
            <a:xfrm>
              <a:off x="2487613" y="2283639"/>
              <a:ext cx="85633" cy="535536"/>
            </a:xfrm>
            <a:custGeom>
              <a:avLst/>
              <a:gdLst>
                <a:gd name="T0" fmla="*/ 1 w 120000"/>
                <a:gd name="T1" fmla="*/ 2147483646 h 120000"/>
                <a:gd name="T2" fmla="*/ 1 w 120000"/>
                <a:gd name="T3" fmla="*/ 2147483646 h 120000"/>
                <a:gd name="T4" fmla="*/ 0 w 120000"/>
                <a:gd name="T5" fmla="*/ 0 h 120000"/>
                <a:gd name="T6" fmla="*/ 0 w 120000"/>
                <a:gd name="T7" fmla="*/ 2147483646 h 120000"/>
                <a:gd name="T8" fmla="*/ 1 w 120000"/>
                <a:gd name="T9" fmla="*/ 2147483646 h 120000"/>
                <a:gd name="T10" fmla="*/ 1 w 120000"/>
                <a:gd name="T11" fmla="*/ 2147483646 h 120000"/>
                <a:gd name="T12" fmla="*/ 0 60000 65536"/>
                <a:gd name="T13" fmla="*/ 0 60000 65536"/>
                <a:gd name="T14" fmla="*/ 0 60000 65536"/>
                <a:gd name="T15" fmla="*/ 0 60000 65536"/>
                <a:gd name="T16" fmla="*/ 0 60000 65536"/>
                <a:gd name="T17" fmla="*/ 0 60000 65536"/>
                <a:gd name="T18" fmla="*/ 0 w 120000"/>
                <a:gd name="T19" fmla="*/ 0 h 120000"/>
                <a:gd name="T20" fmla="*/ 120000 w 120000"/>
                <a:gd name="T21" fmla="*/ 120000 h 120000"/>
              </a:gdLst>
              <a:ahLst/>
              <a:cxnLst>
                <a:cxn ang="T12">
                  <a:pos x="T0" y="T1"/>
                </a:cxn>
                <a:cxn ang="T13">
                  <a:pos x="T2" y="T3"/>
                </a:cxn>
                <a:cxn ang="T14">
                  <a:pos x="T4" y="T5"/>
                </a:cxn>
                <a:cxn ang="T15">
                  <a:pos x="T6" y="T7"/>
                </a:cxn>
                <a:cxn ang="T16">
                  <a:pos x="T8" y="T9"/>
                </a:cxn>
                <a:cxn ang="T17">
                  <a:pos x="T10" y="T11"/>
                </a:cxn>
              </a:cxnLst>
              <a:rect l="T18" t="T19" r="T20" b="T21"/>
              <a:pathLst>
                <a:path w="120000" h="120000" extrusionOk="0">
                  <a:moveTo>
                    <a:pt x="120000" y="120000"/>
                  </a:moveTo>
                  <a:cubicBezTo>
                    <a:pt x="109090" y="103235"/>
                    <a:pt x="103636" y="87352"/>
                    <a:pt x="92727" y="70588"/>
                  </a:cubicBezTo>
                  <a:cubicBezTo>
                    <a:pt x="60000" y="47647"/>
                    <a:pt x="32727" y="23823"/>
                    <a:pt x="0" y="0"/>
                  </a:cubicBezTo>
                  <a:cubicBezTo>
                    <a:pt x="0" y="30882"/>
                    <a:pt x="0" y="30882"/>
                    <a:pt x="0" y="30882"/>
                  </a:cubicBezTo>
                  <a:cubicBezTo>
                    <a:pt x="32727" y="56470"/>
                    <a:pt x="70909" y="82941"/>
                    <a:pt x="109090" y="109411"/>
                  </a:cubicBezTo>
                  <a:cubicBezTo>
                    <a:pt x="109090" y="112941"/>
                    <a:pt x="114545" y="116470"/>
                    <a:pt x="120000" y="12000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0" name="Shape 160">
              <a:extLst>
                <a:ext uri="{FF2B5EF4-FFF2-40B4-BE49-F238E27FC236}">
                  <a16:creationId xmlns:a16="http://schemas.microsoft.com/office/drawing/2014/main" id="{D705049B-B6B6-6617-20F2-FA8ECED8F5B8}"/>
                </a:ext>
              </a:extLst>
            </p:cNvPr>
            <p:cNvSpPr>
              <a:spLocks/>
            </p:cNvSpPr>
            <p:nvPr/>
          </p:nvSpPr>
          <p:spPr bwMode="auto">
            <a:xfrm>
              <a:off x="2596601" y="2779506"/>
              <a:ext cx="550779" cy="1978054"/>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0 w 120000"/>
                <a:gd name="T9" fmla="*/ 0 h 120000"/>
                <a:gd name="T10" fmla="*/ 2147483646 w 120000"/>
                <a:gd name="T11" fmla="*/ 2147483646 h 120000"/>
                <a:gd name="T12" fmla="*/ 2147483646 w 120000"/>
                <a:gd name="T13" fmla="*/ 2147483646 h 120000"/>
                <a:gd name="T14" fmla="*/ 0 60000 65536"/>
                <a:gd name="T15" fmla="*/ 0 60000 65536"/>
                <a:gd name="T16" fmla="*/ 0 60000 65536"/>
                <a:gd name="T17" fmla="*/ 0 60000 65536"/>
                <a:gd name="T18" fmla="*/ 0 60000 65536"/>
                <a:gd name="T19" fmla="*/ 0 60000 65536"/>
                <a:gd name="T20" fmla="*/ 0 60000 65536"/>
                <a:gd name="T21" fmla="*/ 0 w 120000"/>
                <a:gd name="T22" fmla="*/ 0 h 120000"/>
                <a:gd name="T23" fmla="*/ 120000 w 120000"/>
                <a:gd name="T24" fmla="*/ 120000 h 1200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000" h="120000" extrusionOk="0">
                  <a:moveTo>
                    <a:pt x="73714" y="83333"/>
                  </a:moveTo>
                  <a:cubicBezTo>
                    <a:pt x="88285" y="95714"/>
                    <a:pt x="102857" y="107857"/>
                    <a:pt x="119142" y="120000"/>
                  </a:cubicBezTo>
                  <a:cubicBezTo>
                    <a:pt x="119142" y="117857"/>
                    <a:pt x="119142" y="115952"/>
                    <a:pt x="120000" y="113809"/>
                  </a:cubicBezTo>
                  <a:cubicBezTo>
                    <a:pt x="106285" y="103571"/>
                    <a:pt x="93428" y="93095"/>
                    <a:pt x="81428" y="82619"/>
                  </a:cubicBezTo>
                  <a:cubicBezTo>
                    <a:pt x="49714" y="55476"/>
                    <a:pt x="23142" y="27857"/>
                    <a:pt x="0" y="0"/>
                  </a:cubicBezTo>
                  <a:cubicBezTo>
                    <a:pt x="1714" y="4761"/>
                    <a:pt x="3428" y="9761"/>
                    <a:pt x="5142" y="14523"/>
                  </a:cubicBezTo>
                  <a:cubicBezTo>
                    <a:pt x="25714" y="37619"/>
                    <a:pt x="48000" y="60714"/>
                    <a:pt x="73714" y="83333"/>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1" name="Shape 161">
              <a:extLst>
                <a:ext uri="{FF2B5EF4-FFF2-40B4-BE49-F238E27FC236}">
                  <a16:creationId xmlns:a16="http://schemas.microsoft.com/office/drawing/2014/main" id="{9A310F5A-8F44-275E-419F-76BF86FCD1F8}"/>
                </a:ext>
              </a:extLst>
            </p:cNvPr>
            <p:cNvSpPr>
              <a:spLocks/>
            </p:cNvSpPr>
            <p:nvPr/>
          </p:nvSpPr>
          <p:spPr bwMode="auto">
            <a:xfrm>
              <a:off x="3174627" y="4730513"/>
              <a:ext cx="519638" cy="1209913"/>
            </a:xfrm>
            <a:custGeom>
              <a:avLst/>
              <a:gdLst>
                <a:gd name="T0" fmla="*/ 2147483646 w 120000"/>
                <a:gd name="T1" fmla="*/ 2147483646 h 120000"/>
                <a:gd name="T2" fmla="*/ 0 w 120000"/>
                <a:gd name="T3" fmla="*/ 0 h 120000"/>
                <a:gd name="T4" fmla="*/ 0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7272" y="8571"/>
                  </a:moveTo>
                  <a:cubicBezTo>
                    <a:pt x="4545" y="5844"/>
                    <a:pt x="1818" y="3116"/>
                    <a:pt x="0" y="0"/>
                  </a:cubicBezTo>
                  <a:cubicBezTo>
                    <a:pt x="0" y="3896"/>
                    <a:pt x="0" y="7402"/>
                    <a:pt x="0" y="11298"/>
                  </a:cubicBezTo>
                  <a:cubicBezTo>
                    <a:pt x="19090" y="33116"/>
                    <a:pt x="40000" y="54545"/>
                    <a:pt x="61818" y="75584"/>
                  </a:cubicBezTo>
                  <a:cubicBezTo>
                    <a:pt x="77272" y="90389"/>
                    <a:pt x="94545" y="105194"/>
                    <a:pt x="111818" y="120000"/>
                  </a:cubicBezTo>
                  <a:cubicBezTo>
                    <a:pt x="120000" y="120000"/>
                    <a:pt x="120000" y="120000"/>
                    <a:pt x="120000" y="120000"/>
                  </a:cubicBezTo>
                  <a:cubicBezTo>
                    <a:pt x="102727" y="104805"/>
                    <a:pt x="85454" y="89610"/>
                    <a:pt x="70000" y="74025"/>
                  </a:cubicBezTo>
                  <a:cubicBezTo>
                    <a:pt x="47272" y="52597"/>
                    <a:pt x="26363" y="30779"/>
                    <a:pt x="7272" y="8571"/>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2" name="Shape 162">
              <a:extLst>
                <a:ext uri="{FF2B5EF4-FFF2-40B4-BE49-F238E27FC236}">
                  <a16:creationId xmlns:a16="http://schemas.microsoft.com/office/drawing/2014/main" id="{D878783B-521F-16C0-D78F-A6C651334974}"/>
                </a:ext>
              </a:extLst>
            </p:cNvPr>
            <p:cNvSpPr>
              <a:spLocks/>
            </p:cNvSpPr>
            <p:nvPr/>
          </p:nvSpPr>
          <p:spPr bwMode="auto">
            <a:xfrm>
              <a:off x="3305023" y="5630284"/>
              <a:ext cx="145967" cy="310142"/>
            </a:xfrm>
            <a:custGeom>
              <a:avLst/>
              <a:gdLst>
                <a:gd name="T0" fmla="*/ 229653761 w 120000"/>
                <a:gd name="T1" fmla="*/ 2147483646 h 120000"/>
                <a:gd name="T2" fmla="*/ 303471750 w 120000"/>
                <a:gd name="T3" fmla="*/ 2147483646 h 120000"/>
                <a:gd name="T4" fmla="*/ 0 w 120000"/>
                <a:gd name="T5" fmla="*/ 0 h 120000"/>
                <a:gd name="T6" fmla="*/ 229653761 w 120000"/>
                <a:gd name="T7" fmla="*/ 2147483646 h 120000"/>
                <a:gd name="T8" fmla="*/ 0 60000 65536"/>
                <a:gd name="T9" fmla="*/ 0 60000 65536"/>
                <a:gd name="T10" fmla="*/ 0 60000 65536"/>
                <a:gd name="T11" fmla="*/ 0 60000 65536"/>
                <a:gd name="T12" fmla="*/ 0 w 120000"/>
                <a:gd name="T13" fmla="*/ 0 h 120000"/>
                <a:gd name="T14" fmla="*/ 120000 w 120000"/>
                <a:gd name="T15" fmla="*/ 120000 h 120000"/>
              </a:gdLst>
              <a:ahLst/>
              <a:cxnLst>
                <a:cxn ang="T8">
                  <a:pos x="T0" y="T1"/>
                </a:cxn>
                <a:cxn ang="T9">
                  <a:pos x="T2" y="T3"/>
                </a:cxn>
                <a:cxn ang="T10">
                  <a:pos x="T4" y="T5"/>
                </a:cxn>
                <a:cxn ang="T11">
                  <a:pos x="T6" y="T7"/>
                </a:cxn>
              </a:cxnLst>
              <a:rect l="T12" t="T13" r="T14" b="T15"/>
              <a:pathLst>
                <a:path w="120000" h="120000" extrusionOk="0">
                  <a:moveTo>
                    <a:pt x="90810" y="120000"/>
                  </a:moveTo>
                  <a:cubicBezTo>
                    <a:pt x="120000" y="120000"/>
                    <a:pt x="120000" y="120000"/>
                    <a:pt x="120000" y="120000"/>
                  </a:cubicBezTo>
                  <a:cubicBezTo>
                    <a:pt x="77837" y="80506"/>
                    <a:pt x="38918" y="41012"/>
                    <a:pt x="0" y="0"/>
                  </a:cubicBezTo>
                  <a:cubicBezTo>
                    <a:pt x="25945" y="41012"/>
                    <a:pt x="55135" y="80506"/>
                    <a:pt x="90810" y="12000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3" name="Shape 163">
              <a:extLst>
                <a:ext uri="{FF2B5EF4-FFF2-40B4-BE49-F238E27FC236}">
                  <a16:creationId xmlns:a16="http://schemas.microsoft.com/office/drawing/2014/main" id="{19249DB9-F519-B116-DBDC-067F906855BA}"/>
                </a:ext>
              </a:extLst>
            </p:cNvPr>
            <p:cNvSpPr>
              <a:spLocks/>
            </p:cNvSpPr>
            <p:nvPr/>
          </p:nvSpPr>
          <p:spPr bwMode="auto">
            <a:xfrm>
              <a:off x="2573246" y="2819175"/>
              <a:ext cx="700637" cy="2832747"/>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0 w 120000"/>
                <a:gd name="T9" fmla="*/ 0 h 120000"/>
                <a:gd name="T10" fmla="*/ 2147483646 w 120000"/>
                <a:gd name="T11" fmla="*/ 2147483646 h 120000"/>
                <a:gd name="T12" fmla="*/ 2147483646 w 120000"/>
                <a:gd name="T13" fmla="*/ 2147483646 h 120000"/>
                <a:gd name="T14" fmla="*/ 2147483646 w 120000"/>
                <a:gd name="T15" fmla="*/ 2147483646 h 120000"/>
                <a:gd name="T16" fmla="*/ 2147483646 w 120000"/>
                <a:gd name="T17" fmla="*/ 2147483646 h 120000"/>
                <a:gd name="T18" fmla="*/ 2147483646 w 120000"/>
                <a:gd name="T19" fmla="*/ 2147483646 h 120000"/>
                <a:gd name="T20" fmla="*/ 2147483646 w 120000"/>
                <a:gd name="T21" fmla="*/ 2147483646 h 1200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0000"/>
                <a:gd name="T34" fmla="*/ 0 h 120000"/>
                <a:gd name="T35" fmla="*/ 120000 w 120000"/>
                <a:gd name="T36" fmla="*/ 120000 h 1200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0000" h="120000" extrusionOk="0">
                  <a:moveTo>
                    <a:pt x="109213" y="109695"/>
                  </a:moveTo>
                  <a:cubicBezTo>
                    <a:pt x="97752" y="102714"/>
                    <a:pt x="87640" y="95734"/>
                    <a:pt x="78202" y="88753"/>
                  </a:cubicBezTo>
                  <a:cubicBezTo>
                    <a:pt x="56629" y="72631"/>
                    <a:pt x="39775" y="56011"/>
                    <a:pt x="26966" y="39224"/>
                  </a:cubicBezTo>
                  <a:cubicBezTo>
                    <a:pt x="19550" y="29085"/>
                    <a:pt x="13483" y="18781"/>
                    <a:pt x="8089" y="8476"/>
                  </a:cubicBezTo>
                  <a:cubicBezTo>
                    <a:pt x="5393" y="5650"/>
                    <a:pt x="2696" y="2825"/>
                    <a:pt x="0" y="0"/>
                  </a:cubicBezTo>
                  <a:cubicBezTo>
                    <a:pt x="5393" y="13130"/>
                    <a:pt x="12808" y="26426"/>
                    <a:pt x="22247" y="39390"/>
                  </a:cubicBezTo>
                  <a:cubicBezTo>
                    <a:pt x="34382" y="56343"/>
                    <a:pt x="51235" y="72963"/>
                    <a:pt x="72134" y="89252"/>
                  </a:cubicBezTo>
                  <a:cubicBezTo>
                    <a:pt x="82921" y="97396"/>
                    <a:pt x="95056" y="105373"/>
                    <a:pt x="107865" y="113185"/>
                  </a:cubicBezTo>
                  <a:cubicBezTo>
                    <a:pt x="111910" y="115512"/>
                    <a:pt x="115955" y="117673"/>
                    <a:pt x="120000" y="120000"/>
                  </a:cubicBezTo>
                  <a:cubicBezTo>
                    <a:pt x="118651" y="119168"/>
                    <a:pt x="117977" y="118504"/>
                    <a:pt x="117303" y="117673"/>
                  </a:cubicBezTo>
                  <a:cubicBezTo>
                    <a:pt x="113932" y="115013"/>
                    <a:pt x="111235" y="112354"/>
                    <a:pt x="109213" y="109695"/>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4" name="Shape 164">
              <a:extLst>
                <a:ext uri="{FF2B5EF4-FFF2-40B4-BE49-F238E27FC236}">
                  <a16:creationId xmlns:a16="http://schemas.microsoft.com/office/drawing/2014/main" id="{4C5C93E6-5682-C650-28CB-6F969AC2F1DD}"/>
                </a:ext>
              </a:extLst>
            </p:cNvPr>
            <p:cNvSpPr>
              <a:spLocks/>
            </p:cNvSpPr>
            <p:nvPr/>
          </p:nvSpPr>
          <p:spPr bwMode="auto">
            <a:xfrm>
              <a:off x="2507075" y="285750"/>
              <a:ext cx="89526" cy="2493756"/>
            </a:xfrm>
            <a:custGeom>
              <a:avLst/>
              <a:gdLst>
                <a:gd name="T0" fmla="*/ 1 w 120000"/>
                <a:gd name="T1" fmla="*/ 2147483646 h 120000"/>
                <a:gd name="T2" fmla="*/ 1 w 120000"/>
                <a:gd name="T3" fmla="*/ 2147483646 h 120000"/>
                <a:gd name="T4" fmla="*/ 1 w 120000"/>
                <a:gd name="T5" fmla="*/ 2147483646 h 120000"/>
                <a:gd name="T6" fmla="*/ 1 w 120000"/>
                <a:gd name="T7" fmla="*/ 2147483646 h 120000"/>
                <a:gd name="T8" fmla="*/ 1 w 120000"/>
                <a:gd name="T9" fmla="*/ 2147483646 h 120000"/>
                <a:gd name="T10" fmla="*/ 1 w 120000"/>
                <a:gd name="T11" fmla="*/ 2147483646 h 120000"/>
                <a:gd name="T12" fmla="*/ 1 w 120000"/>
                <a:gd name="T13" fmla="*/ 0 h 120000"/>
                <a:gd name="T14" fmla="*/ 1 w 120000"/>
                <a:gd name="T15" fmla="*/ 0 h 120000"/>
                <a:gd name="T16" fmla="*/ 1 w 120000"/>
                <a:gd name="T17" fmla="*/ 2147483646 h 120000"/>
                <a:gd name="T18" fmla="*/ 1 w 120000"/>
                <a:gd name="T19" fmla="*/ 2147483646 h 1200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0000"/>
                <a:gd name="T31" fmla="*/ 0 h 120000"/>
                <a:gd name="T32" fmla="*/ 120000 w 120000"/>
                <a:gd name="T33" fmla="*/ 120000 h 12000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0000" h="120000" extrusionOk="0">
                  <a:moveTo>
                    <a:pt x="57391" y="109039"/>
                  </a:moveTo>
                  <a:cubicBezTo>
                    <a:pt x="62608" y="109795"/>
                    <a:pt x="62608" y="110551"/>
                    <a:pt x="62608" y="111307"/>
                  </a:cubicBezTo>
                  <a:cubicBezTo>
                    <a:pt x="78260" y="113952"/>
                    <a:pt x="99130" y="116598"/>
                    <a:pt x="114782" y="119433"/>
                  </a:cubicBezTo>
                  <a:cubicBezTo>
                    <a:pt x="114782" y="119622"/>
                    <a:pt x="114782" y="119811"/>
                    <a:pt x="120000" y="120000"/>
                  </a:cubicBezTo>
                  <a:cubicBezTo>
                    <a:pt x="109565" y="116220"/>
                    <a:pt x="99130" y="112629"/>
                    <a:pt x="88695" y="108850"/>
                  </a:cubicBezTo>
                  <a:cubicBezTo>
                    <a:pt x="46956" y="89574"/>
                    <a:pt x="26086" y="70299"/>
                    <a:pt x="26086" y="50834"/>
                  </a:cubicBezTo>
                  <a:cubicBezTo>
                    <a:pt x="31304" y="33826"/>
                    <a:pt x="46956" y="17007"/>
                    <a:pt x="78260" y="0"/>
                  </a:cubicBezTo>
                  <a:cubicBezTo>
                    <a:pt x="62608" y="0"/>
                    <a:pt x="62608" y="0"/>
                    <a:pt x="62608" y="0"/>
                  </a:cubicBezTo>
                  <a:cubicBezTo>
                    <a:pt x="26086" y="16818"/>
                    <a:pt x="10434" y="33826"/>
                    <a:pt x="5217" y="50834"/>
                  </a:cubicBezTo>
                  <a:cubicBezTo>
                    <a:pt x="0" y="70299"/>
                    <a:pt x="15652" y="89574"/>
                    <a:pt x="57391" y="109039"/>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5" name="Shape 165">
              <a:extLst>
                <a:ext uri="{FF2B5EF4-FFF2-40B4-BE49-F238E27FC236}">
                  <a16:creationId xmlns:a16="http://schemas.microsoft.com/office/drawing/2014/main" id="{7924E1CE-F155-E0E1-6A68-929CCA41BD92}"/>
                </a:ext>
              </a:extLst>
            </p:cNvPr>
            <p:cNvSpPr>
              <a:spLocks/>
            </p:cNvSpPr>
            <p:nvPr/>
          </p:nvSpPr>
          <p:spPr bwMode="auto">
            <a:xfrm>
              <a:off x="2553784" y="2599191"/>
              <a:ext cx="68118" cy="420133"/>
            </a:xfrm>
            <a:custGeom>
              <a:avLst/>
              <a:gdLst>
                <a:gd name="T0" fmla="*/ 0 w 120000"/>
                <a:gd name="T1" fmla="*/ 0 h 120000"/>
                <a:gd name="T2" fmla="*/ 1 w 120000"/>
                <a:gd name="T3" fmla="*/ 2147483646 h 120000"/>
                <a:gd name="T4" fmla="*/ 1 w 120000"/>
                <a:gd name="T5" fmla="*/ 2147483646 h 120000"/>
                <a:gd name="T6" fmla="*/ 1 w 120000"/>
                <a:gd name="T7" fmla="*/ 2147483646 h 120000"/>
                <a:gd name="T8" fmla="*/ 1 w 120000"/>
                <a:gd name="T9" fmla="*/ 2147483646 h 120000"/>
                <a:gd name="T10" fmla="*/ 0 w 120000"/>
                <a:gd name="T11" fmla="*/ 0 h 120000"/>
                <a:gd name="T12" fmla="*/ 0 60000 65536"/>
                <a:gd name="T13" fmla="*/ 0 60000 65536"/>
                <a:gd name="T14" fmla="*/ 0 60000 65536"/>
                <a:gd name="T15" fmla="*/ 0 60000 65536"/>
                <a:gd name="T16" fmla="*/ 0 60000 65536"/>
                <a:gd name="T17" fmla="*/ 0 60000 65536"/>
                <a:gd name="T18" fmla="*/ 0 w 120000"/>
                <a:gd name="T19" fmla="*/ 0 h 120000"/>
                <a:gd name="T20" fmla="*/ 120000 w 120000"/>
                <a:gd name="T21" fmla="*/ 120000 h 120000"/>
              </a:gdLst>
              <a:ahLst/>
              <a:cxnLst>
                <a:cxn ang="T12">
                  <a:pos x="T0" y="T1"/>
                </a:cxn>
                <a:cxn ang="T13">
                  <a:pos x="T2" y="T3"/>
                </a:cxn>
                <a:cxn ang="T14">
                  <a:pos x="T4" y="T5"/>
                </a:cxn>
                <a:cxn ang="T15">
                  <a:pos x="T6" y="T7"/>
                </a:cxn>
                <a:cxn ang="T16">
                  <a:pos x="T8" y="T9"/>
                </a:cxn>
                <a:cxn ang="T17">
                  <a:pos x="T10" y="T11"/>
                </a:cxn>
              </a:cxnLst>
              <a:rect l="T18" t="T19" r="T20" b="T21"/>
              <a:pathLst>
                <a:path w="120000" h="120000" extrusionOk="0">
                  <a:moveTo>
                    <a:pt x="0" y="0"/>
                  </a:moveTo>
                  <a:cubicBezTo>
                    <a:pt x="14117" y="21308"/>
                    <a:pt x="21176" y="41495"/>
                    <a:pt x="35294" y="62803"/>
                  </a:cubicBezTo>
                  <a:cubicBezTo>
                    <a:pt x="63529" y="81869"/>
                    <a:pt x="91764" y="100934"/>
                    <a:pt x="120000" y="120000"/>
                  </a:cubicBezTo>
                  <a:cubicBezTo>
                    <a:pt x="105882" y="97570"/>
                    <a:pt x="91764" y="74018"/>
                    <a:pt x="77647" y="51588"/>
                  </a:cubicBezTo>
                  <a:cubicBezTo>
                    <a:pt x="70588" y="50467"/>
                    <a:pt x="70588" y="49345"/>
                    <a:pt x="70588" y="48224"/>
                  </a:cubicBezTo>
                  <a:cubicBezTo>
                    <a:pt x="49411" y="31401"/>
                    <a:pt x="21176" y="15700"/>
                    <a:pt x="0" y="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6" name="Shape 166">
              <a:extLst>
                <a:ext uri="{FF2B5EF4-FFF2-40B4-BE49-F238E27FC236}">
                  <a16:creationId xmlns:a16="http://schemas.microsoft.com/office/drawing/2014/main" id="{6F077E55-2EB8-425D-7F6E-DD09930DD937}"/>
                </a:ext>
              </a:extLst>
            </p:cNvPr>
            <p:cNvSpPr>
              <a:spLocks/>
            </p:cNvSpPr>
            <p:nvPr/>
          </p:nvSpPr>
          <p:spPr bwMode="auto">
            <a:xfrm>
              <a:off x="3143487" y="4757560"/>
              <a:ext cx="161535" cy="872724"/>
            </a:xfrm>
            <a:custGeom>
              <a:avLst/>
              <a:gdLst>
                <a:gd name="T0" fmla="*/ 0 w 120000"/>
                <a:gd name="T1" fmla="*/ 0 h 120000"/>
                <a:gd name="T2" fmla="*/ 2131902484 w 120000"/>
                <a:gd name="T3" fmla="*/ 2147483646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2147483646 w 120000"/>
                <a:gd name="T17" fmla="*/ 2147483646 h 120000"/>
                <a:gd name="T18" fmla="*/ 0 w 120000"/>
                <a:gd name="T19" fmla="*/ 0 h 1200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0000"/>
                <a:gd name="T31" fmla="*/ 0 h 120000"/>
                <a:gd name="T32" fmla="*/ 120000 w 120000"/>
                <a:gd name="T33" fmla="*/ 120000 h 12000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0000" h="120000" extrusionOk="0">
                  <a:moveTo>
                    <a:pt x="0" y="0"/>
                  </a:moveTo>
                  <a:cubicBezTo>
                    <a:pt x="0" y="16756"/>
                    <a:pt x="5853" y="33513"/>
                    <a:pt x="14634" y="50270"/>
                  </a:cubicBezTo>
                  <a:cubicBezTo>
                    <a:pt x="23414" y="63243"/>
                    <a:pt x="35121" y="76756"/>
                    <a:pt x="49756" y="89729"/>
                  </a:cubicBezTo>
                  <a:cubicBezTo>
                    <a:pt x="55609" y="92972"/>
                    <a:pt x="64390" y="96216"/>
                    <a:pt x="70243" y="99459"/>
                  </a:cubicBezTo>
                  <a:cubicBezTo>
                    <a:pt x="87804" y="106486"/>
                    <a:pt x="102439" y="112972"/>
                    <a:pt x="120000" y="120000"/>
                  </a:cubicBezTo>
                  <a:cubicBezTo>
                    <a:pt x="117073" y="118378"/>
                    <a:pt x="114146" y="116216"/>
                    <a:pt x="111219" y="114594"/>
                  </a:cubicBezTo>
                  <a:cubicBezTo>
                    <a:pt x="76097" y="92972"/>
                    <a:pt x="52682" y="71351"/>
                    <a:pt x="38048" y="49729"/>
                  </a:cubicBezTo>
                  <a:cubicBezTo>
                    <a:pt x="32195" y="36756"/>
                    <a:pt x="26341" y="24324"/>
                    <a:pt x="23414" y="11891"/>
                  </a:cubicBezTo>
                  <a:cubicBezTo>
                    <a:pt x="23414" y="11351"/>
                    <a:pt x="20487" y="10810"/>
                    <a:pt x="20487" y="9729"/>
                  </a:cubicBezTo>
                  <a:cubicBezTo>
                    <a:pt x="14634" y="6486"/>
                    <a:pt x="5853" y="3243"/>
                    <a:pt x="0" y="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7" name="Shape 167">
              <a:extLst>
                <a:ext uri="{FF2B5EF4-FFF2-40B4-BE49-F238E27FC236}">
                  <a16:creationId xmlns:a16="http://schemas.microsoft.com/office/drawing/2014/main" id="{232F69C6-9F0E-9024-BD6D-4C2786A649EC}"/>
                </a:ext>
              </a:extLst>
            </p:cNvPr>
            <p:cNvSpPr>
              <a:spLocks/>
            </p:cNvSpPr>
            <p:nvPr/>
          </p:nvSpPr>
          <p:spPr bwMode="auto">
            <a:xfrm>
              <a:off x="3147380" y="1282892"/>
              <a:ext cx="1769107" cy="3447621"/>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0 h 120000"/>
                <a:gd name="T16" fmla="*/ 2147483646 w 120000"/>
                <a:gd name="T17" fmla="*/ 2147483646 h 120000"/>
                <a:gd name="T18" fmla="*/ 2147483646 w 120000"/>
                <a:gd name="T19" fmla="*/ 2147483646 h 120000"/>
                <a:gd name="T20" fmla="*/ 2147483646 w 120000"/>
                <a:gd name="T21" fmla="*/ 2147483646 h 120000"/>
                <a:gd name="T22" fmla="*/ 2147483646 w 120000"/>
                <a:gd name="T23" fmla="*/ 2147483646 h 120000"/>
                <a:gd name="T24" fmla="*/ 2147483646 w 120000"/>
                <a:gd name="T25" fmla="*/ 2147483646 h 120000"/>
                <a:gd name="T26" fmla="*/ 0 w 120000"/>
                <a:gd name="T27" fmla="*/ 2147483646 h 120000"/>
                <a:gd name="T28" fmla="*/ 0 w 120000"/>
                <a:gd name="T29" fmla="*/ 2147483646 h 120000"/>
                <a:gd name="T30" fmla="*/ 2147483646 w 120000"/>
                <a:gd name="T31" fmla="*/ 2147483646 h 120000"/>
                <a:gd name="T32" fmla="*/ 2147483646 w 120000"/>
                <a:gd name="T33" fmla="*/ 2147483646 h 12000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20000"/>
                <a:gd name="T52" fmla="*/ 0 h 120000"/>
                <a:gd name="T53" fmla="*/ 120000 w 120000"/>
                <a:gd name="T54" fmla="*/ 120000 h 12000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20000" h="120000" extrusionOk="0">
                  <a:moveTo>
                    <a:pt x="1866" y="116719"/>
                  </a:moveTo>
                  <a:cubicBezTo>
                    <a:pt x="2666" y="105512"/>
                    <a:pt x="6933" y="94441"/>
                    <a:pt x="13333" y="83781"/>
                  </a:cubicBezTo>
                  <a:cubicBezTo>
                    <a:pt x="20000" y="73120"/>
                    <a:pt x="29066" y="62870"/>
                    <a:pt x="39733" y="53029"/>
                  </a:cubicBezTo>
                  <a:cubicBezTo>
                    <a:pt x="50400" y="43189"/>
                    <a:pt x="62666" y="33895"/>
                    <a:pt x="76000" y="25011"/>
                  </a:cubicBezTo>
                  <a:cubicBezTo>
                    <a:pt x="82666" y="20637"/>
                    <a:pt x="89866" y="16264"/>
                    <a:pt x="97066" y="12164"/>
                  </a:cubicBezTo>
                  <a:cubicBezTo>
                    <a:pt x="100800" y="10113"/>
                    <a:pt x="104533" y="7927"/>
                    <a:pt x="108266" y="6013"/>
                  </a:cubicBezTo>
                  <a:cubicBezTo>
                    <a:pt x="112266" y="3963"/>
                    <a:pt x="116000" y="2050"/>
                    <a:pt x="120000" y="136"/>
                  </a:cubicBezTo>
                  <a:cubicBezTo>
                    <a:pt x="120000" y="0"/>
                    <a:pt x="120000" y="0"/>
                    <a:pt x="120000" y="0"/>
                  </a:cubicBezTo>
                  <a:cubicBezTo>
                    <a:pt x="115733" y="1913"/>
                    <a:pt x="112000" y="3826"/>
                    <a:pt x="108000" y="5876"/>
                  </a:cubicBezTo>
                  <a:cubicBezTo>
                    <a:pt x="104266" y="7790"/>
                    <a:pt x="100533" y="9840"/>
                    <a:pt x="96800" y="12027"/>
                  </a:cubicBezTo>
                  <a:cubicBezTo>
                    <a:pt x="89333" y="16127"/>
                    <a:pt x="82133" y="20364"/>
                    <a:pt x="75466" y="24738"/>
                  </a:cubicBezTo>
                  <a:cubicBezTo>
                    <a:pt x="61866" y="33621"/>
                    <a:pt x="49333" y="42915"/>
                    <a:pt x="38666" y="52756"/>
                  </a:cubicBezTo>
                  <a:cubicBezTo>
                    <a:pt x="27733" y="62460"/>
                    <a:pt x="18666" y="72847"/>
                    <a:pt x="12000" y="83507"/>
                  </a:cubicBezTo>
                  <a:cubicBezTo>
                    <a:pt x="5066" y="94305"/>
                    <a:pt x="800" y="105375"/>
                    <a:pt x="0" y="116719"/>
                  </a:cubicBezTo>
                  <a:cubicBezTo>
                    <a:pt x="0" y="116993"/>
                    <a:pt x="0" y="117129"/>
                    <a:pt x="0" y="117403"/>
                  </a:cubicBezTo>
                  <a:cubicBezTo>
                    <a:pt x="533" y="118223"/>
                    <a:pt x="1066" y="119179"/>
                    <a:pt x="1866" y="120000"/>
                  </a:cubicBezTo>
                  <a:cubicBezTo>
                    <a:pt x="1866" y="118906"/>
                    <a:pt x="1866" y="117813"/>
                    <a:pt x="1866" y="116719"/>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8" name="Shape 168">
              <a:extLst>
                <a:ext uri="{FF2B5EF4-FFF2-40B4-BE49-F238E27FC236}">
                  <a16:creationId xmlns:a16="http://schemas.microsoft.com/office/drawing/2014/main" id="{F83846A4-611A-12DB-160D-91F11CDAB6C9}"/>
                </a:ext>
              </a:extLst>
            </p:cNvPr>
            <p:cNvSpPr>
              <a:spLocks/>
            </p:cNvSpPr>
            <p:nvPr/>
          </p:nvSpPr>
          <p:spPr bwMode="auto">
            <a:xfrm>
              <a:off x="3273883" y="5651922"/>
              <a:ext cx="138182" cy="288504"/>
            </a:xfrm>
            <a:custGeom>
              <a:avLst/>
              <a:gdLst>
                <a:gd name="T0" fmla="*/ 0 w 120000"/>
                <a:gd name="T1" fmla="*/ 0 h 120000"/>
                <a:gd name="T2" fmla="*/ 25170285 w 120000"/>
                <a:gd name="T3" fmla="*/ 2147483646 h 120000"/>
                <a:gd name="T4" fmla="*/ 33883672 w 120000"/>
                <a:gd name="T5" fmla="*/ 2147483646 h 120000"/>
                <a:gd name="T6" fmla="*/ 0 w 120000"/>
                <a:gd name="T7" fmla="*/ 0 h 120000"/>
                <a:gd name="T8" fmla="*/ 0 60000 65536"/>
                <a:gd name="T9" fmla="*/ 0 60000 65536"/>
                <a:gd name="T10" fmla="*/ 0 60000 65536"/>
                <a:gd name="T11" fmla="*/ 0 60000 65536"/>
                <a:gd name="T12" fmla="*/ 0 w 120000"/>
                <a:gd name="T13" fmla="*/ 0 h 120000"/>
                <a:gd name="T14" fmla="*/ 120000 w 120000"/>
                <a:gd name="T15" fmla="*/ 120000 h 120000"/>
              </a:gdLst>
              <a:ahLst/>
              <a:cxnLst>
                <a:cxn ang="T8">
                  <a:pos x="T0" y="T1"/>
                </a:cxn>
                <a:cxn ang="T9">
                  <a:pos x="T2" y="T3"/>
                </a:cxn>
                <a:cxn ang="T10">
                  <a:pos x="T4" y="T5"/>
                </a:cxn>
                <a:cxn ang="T11">
                  <a:pos x="T6" y="T7"/>
                </a:cxn>
              </a:cxnLst>
              <a:rect l="T12" t="T13" r="T14" b="T15"/>
              <a:pathLst>
                <a:path w="120000" h="120000" extrusionOk="0">
                  <a:moveTo>
                    <a:pt x="0" y="0"/>
                  </a:moveTo>
                  <a:cubicBezTo>
                    <a:pt x="24000" y="39452"/>
                    <a:pt x="54857" y="80547"/>
                    <a:pt x="89142" y="119999"/>
                  </a:cubicBezTo>
                  <a:cubicBezTo>
                    <a:pt x="120000" y="119999"/>
                    <a:pt x="120000" y="119999"/>
                    <a:pt x="120000" y="119999"/>
                  </a:cubicBezTo>
                  <a:cubicBezTo>
                    <a:pt x="78857" y="80547"/>
                    <a:pt x="37714" y="39452"/>
                    <a:pt x="0" y="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59" name="Shape 169">
              <a:extLst>
                <a:ext uri="{FF2B5EF4-FFF2-40B4-BE49-F238E27FC236}">
                  <a16:creationId xmlns:a16="http://schemas.microsoft.com/office/drawing/2014/main" id="{0C1436EC-2556-4A95-AA30-5653322E7C3C}"/>
                </a:ext>
              </a:extLst>
            </p:cNvPr>
            <p:cNvSpPr>
              <a:spLocks/>
            </p:cNvSpPr>
            <p:nvPr/>
          </p:nvSpPr>
          <p:spPr bwMode="auto">
            <a:xfrm>
              <a:off x="3143487" y="4656584"/>
              <a:ext cx="31139" cy="189331"/>
            </a:xfrm>
            <a:custGeom>
              <a:avLst/>
              <a:gdLst>
                <a:gd name="T0" fmla="*/ 0 w 120000"/>
                <a:gd name="T1" fmla="*/ 2147483646 h 120000"/>
                <a:gd name="T2" fmla="*/ 0 w 120000"/>
                <a:gd name="T3" fmla="*/ 2147483646 h 120000"/>
                <a:gd name="T4" fmla="*/ 0 w 120000"/>
                <a:gd name="T5" fmla="*/ 2147483646 h 120000"/>
                <a:gd name="T6" fmla="*/ 0 w 120000"/>
                <a:gd name="T7" fmla="*/ 0 h 120000"/>
                <a:gd name="T8" fmla="*/ 0 w 120000"/>
                <a:gd name="T9" fmla="*/ 2147483646 h 120000"/>
                <a:gd name="T10" fmla="*/ 0 w 120000"/>
                <a:gd name="T11" fmla="*/ 2147483646 h 120000"/>
                <a:gd name="T12" fmla="*/ 0 60000 65536"/>
                <a:gd name="T13" fmla="*/ 0 60000 65536"/>
                <a:gd name="T14" fmla="*/ 0 60000 65536"/>
                <a:gd name="T15" fmla="*/ 0 60000 65536"/>
                <a:gd name="T16" fmla="*/ 0 60000 65536"/>
                <a:gd name="T17" fmla="*/ 0 60000 65536"/>
                <a:gd name="T18" fmla="*/ 0 w 120000"/>
                <a:gd name="T19" fmla="*/ 0 h 120000"/>
                <a:gd name="T20" fmla="*/ 120000 w 120000"/>
                <a:gd name="T21" fmla="*/ 120000 h 120000"/>
              </a:gdLst>
              <a:ahLst/>
              <a:cxnLst>
                <a:cxn ang="T12">
                  <a:pos x="T0" y="T1"/>
                </a:cxn>
                <a:cxn ang="T13">
                  <a:pos x="T2" y="T3"/>
                </a:cxn>
                <a:cxn ang="T14">
                  <a:pos x="T4" y="T5"/>
                </a:cxn>
                <a:cxn ang="T15">
                  <a:pos x="T6" y="T7"/>
                </a:cxn>
                <a:cxn ang="T16">
                  <a:pos x="T8" y="T9"/>
                </a:cxn>
                <a:cxn ang="T17">
                  <a:pos x="T10" y="T11"/>
                </a:cxn>
              </a:cxnLst>
              <a:rect l="T18" t="T19" r="T20" b="T21"/>
              <a:pathLst>
                <a:path w="120000" h="120000" extrusionOk="0">
                  <a:moveTo>
                    <a:pt x="105000" y="110000"/>
                  </a:moveTo>
                  <a:cubicBezTo>
                    <a:pt x="105000" y="115000"/>
                    <a:pt x="120000" y="117500"/>
                    <a:pt x="120000" y="120000"/>
                  </a:cubicBezTo>
                  <a:cubicBezTo>
                    <a:pt x="120000" y="95000"/>
                    <a:pt x="120000" y="72500"/>
                    <a:pt x="120000" y="47500"/>
                  </a:cubicBezTo>
                  <a:cubicBezTo>
                    <a:pt x="75000" y="32500"/>
                    <a:pt x="45000" y="15000"/>
                    <a:pt x="15000" y="0"/>
                  </a:cubicBezTo>
                  <a:cubicBezTo>
                    <a:pt x="0" y="22500"/>
                    <a:pt x="0" y="42500"/>
                    <a:pt x="0" y="65000"/>
                  </a:cubicBezTo>
                  <a:cubicBezTo>
                    <a:pt x="30000" y="80000"/>
                    <a:pt x="75000" y="95000"/>
                    <a:pt x="105000" y="11000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60" name="Shape 170">
              <a:extLst>
                <a:ext uri="{FF2B5EF4-FFF2-40B4-BE49-F238E27FC236}">
                  <a16:creationId xmlns:a16="http://schemas.microsoft.com/office/drawing/2014/main" id="{094A04BE-5E81-470E-7A03-646EADBFA45F}"/>
                </a:ext>
              </a:extLst>
            </p:cNvPr>
            <p:cNvSpPr>
              <a:spLocks/>
            </p:cNvSpPr>
            <p:nvPr/>
          </p:nvSpPr>
          <p:spPr bwMode="auto">
            <a:xfrm>
              <a:off x="3211604" y="5410300"/>
              <a:ext cx="202406" cy="530126"/>
            </a:xfrm>
            <a:custGeom>
              <a:avLst/>
              <a:gdLst>
                <a:gd name="T0" fmla="*/ 2147483646 w 120000"/>
                <a:gd name="T1" fmla="*/ 2147483646 h 120000"/>
                <a:gd name="T2" fmla="*/ 0 w 120000"/>
                <a:gd name="T3" fmla="*/ 0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16153" y="16000"/>
                  </a:moveTo>
                  <a:cubicBezTo>
                    <a:pt x="11538" y="10666"/>
                    <a:pt x="4615" y="5333"/>
                    <a:pt x="0" y="0"/>
                  </a:cubicBezTo>
                  <a:cubicBezTo>
                    <a:pt x="6923" y="14222"/>
                    <a:pt x="16153" y="28444"/>
                    <a:pt x="27692" y="42666"/>
                  </a:cubicBezTo>
                  <a:cubicBezTo>
                    <a:pt x="30000" y="47111"/>
                    <a:pt x="32307" y="50666"/>
                    <a:pt x="36923" y="55111"/>
                  </a:cubicBezTo>
                  <a:cubicBezTo>
                    <a:pt x="62307" y="76444"/>
                    <a:pt x="90000" y="98666"/>
                    <a:pt x="117692" y="120000"/>
                  </a:cubicBezTo>
                  <a:cubicBezTo>
                    <a:pt x="120000" y="120000"/>
                    <a:pt x="120000" y="120000"/>
                    <a:pt x="120000" y="120000"/>
                  </a:cubicBezTo>
                  <a:cubicBezTo>
                    <a:pt x="94615" y="96888"/>
                    <a:pt x="73846" y="73777"/>
                    <a:pt x="55384" y="49777"/>
                  </a:cubicBezTo>
                  <a:cubicBezTo>
                    <a:pt x="41538" y="38222"/>
                    <a:pt x="30000" y="27555"/>
                    <a:pt x="16153" y="16000"/>
                  </a:cubicBezTo>
                </a:path>
              </a:pathLst>
            </a:custGeom>
            <a:solidFill>
              <a:srgbClr val="2E5369">
                <a:alpha val="2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grpSp>
      <p:grpSp>
        <p:nvGrpSpPr>
          <p:cNvPr id="1027" name="Shape 171">
            <a:extLst>
              <a:ext uri="{FF2B5EF4-FFF2-40B4-BE49-F238E27FC236}">
                <a16:creationId xmlns:a16="http://schemas.microsoft.com/office/drawing/2014/main" id="{77761ACA-1E83-F483-5648-571FF0900BCA}"/>
              </a:ext>
            </a:extLst>
          </p:cNvPr>
          <p:cNvGrpSpPr>
            <a:grpSpLocks/>
          </p:cNvGrpSpPr>
          <p:nvPr/>
        </p:nvGrpSpPr>
        <p:grpSpPr bwMode="auto">
          <a:xfrm>
            <a:off x="27518" y="1"/>
            <a:ext cx="2603500" cy="6853767"/>
            <a:chOff x="6627813" y="196102"/>
            <a:chExt cx="1952625" cy="5677649"/>
          </a:xfrm>
        </p:grpSpPr>
        <p:sp>
          <p:nvSpPr>
            <p:cNvPr id="1037" name="Shape 172">
              <a:extLst>
                <a:ext uri="{FF2B5EF4-FFF2-40B4-BE49-F238E27FC236}">
                  <a16:creationId xmlns:a16="http://schemas.microsoft.com/office/drawing/2014/main" id="{BD4DECDD-E6C5-61C0-C5D5-CACCA2588D87}"/>
                </a:ext>
              </a:extLst>
            </p:cNvPr>
            <p:cNvSpPr>
              <a:spLocks/>
            </p:cNvSpPr>
            <p:nvPr/>
          </p:nvSpPr>
          <p:spPr bwMode="auto">
            <a:xfrm>
              <a:off x="6627813" y="196102"/>
              <a:ext cx="409575" cy="3647162"/>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2147483646 w 120000"/>
                <a:gd name="T17" fmla="*/ 2147483646 h 120000"/>
                <a:gd name="T18" fmla="*/ 2147483646 w 120000"/>
                <a:gd name="T19" fmla="*/ 2147483646 h 120000"/>
                <a:gd name="T20" fmla="*/ 2147483646 w 120000"/>
                <a:gd name="T21" fmla="*/ 2147483646 h 120000"/>
                <a:gd name="T22" fmla="*/ 2147483646 w 120000"/>
                <a:gd name="T23" fmla="*/ 0 h 120000"/>
                <a:gd name="T24" fmla="*/ 0 w 120000"/>
                <a:gd name="T25" fmla="*/ 0 h 120000"/>
                <a:gd name="T26" fmla="*/ 2147483646 w 120000"/>
                <a:gd name="T27" fmla="*/ 2147483646 h 120000"/>
                <a:gd name="T28" fmla="*/ 2147483646 w 120000"/>
                <a:gd name="T29" fmla="*/ 2147483646 h 1200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000"/>
                <a:gd name="T46" fmla="*/ 0 h 120000"/>
                <a:gd name="T47" fmla="*/ 120000 w 120000"/>
                <a:gd name="T48" fmla="*/ 120000 h 1200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000" h="120000" extrusionOk="0">
                  <a:moveTo>
                    <a:pt x="8155" y="27391"/>
                  </a:moveTo>
                  <a:cubicBezTo>
                    <a:pt x="12815" y="37565"/>
                    <a:pt x="19805" y="47869"/>
                    <a:pt x="30291" y="58043"/>
                  </a:cubicBezTo>
                  <a:cubicBezTo>
                    <a:pt x="39611" y="68217"/>
                    <a:pt x="51262" y="78391"/>
                    <a:pt x="66407" y="88565"/>
                  </a:cubicBezTo>
                  <a:cubicBezTo>
                    <a:pt x="80388" y="98739"/>
                    <a:pt x="97864" y="108782"/>
                    <a:pt x="117669" y="118826"/>
                  </a:cubicBezTo>
                  <a:cubicBezTo>
                    <a:pt x="118834" y="119217"/>
                    <a:pt x="120000" y="119608"/>
                    <a:pt x="120000" y="120000"/>
                  </a:cubicBezTo>
                  <a:cubicBezTo>
                    <a:pt x="118834" y="118043"/>
                    <a:pt x="116504" y="115956"/>
                    <a:pt x="115339" y="114000"/>
                  </a:cubicBezTo>
                  <a:cubicBezTo>
                    <a:pt x="115339" y="113608"/>
                    <a:pt x="115339" y="113217"/>
                    <a:pt x="115339" y="112956"/>
                  </a:cubicBezTo>
                  <a:cubicBezTo>
                    <a:pt x="99029" y="104739"/>
                    <a:pt x="85048" y="96652"/>
                    <a:pt x="73398" y="88434"/>
                  </a:cubicBezTo>
                  <a:cubicBezTo>
                    <a:pt x="58252" y="78260"/>
                    <a:pt x="45436" y="68217"/>
                    <a:pt x="34951" y="57913"/>
                  </a:cubicBezTo>
                  <a:cubicBezTo>
                    <a:pt x="24466" y="47739"/>
                    <a:pt x="16310" y="37565"/>
                    <a:pt x="10485" y="27260"/>
                  </a:cubicBezTo>
                  <a:cubicBezTo>
                    <a:pt x="8155" y="22173"/>
                    <a:pt x="5825" y="17086"/>
                    <a:pt x="3495" y="12000"/>
                  </a:cubicBezTo>
                  <a:cubicBezTo>
                    <a:pt x="2330" y="7956"/>
                    <a:pt x="1165" y="4043"/>
                    <a:pt x="1165" y="0"/>
                  </a:cubicBezTo>
                  <a:cubicBezTo>
                    <a:pt x="0" y="0"/>
                    <a:pt x="0" y="0"/>
                    <a:pt x="0" y="0"/>
                  </a:cubicBezTo>
                  <a:cubicBezTo>
                    <a:pt x="0" y="4043"/>
                    <a:pt x="1165" y="7956"/>
                    <a:pt x="1165" y="12000"/>
                  </a:cubicBezTo>
                  <a:cubicBezTo>
                    <a:pt x="3495" y="17086"/>
                    <a:pt x="4660" y="22173"/>
                    <a:pt x="8155" y="27391"/>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38" name="Shape 173">
              <a:extLst>
                <a:ext uri="{FF2B5EF4-FFF2-40B4-BE49-F238E27FC236}">
                  <a16:creationId xmlns:a16="http://schemas.microsoft.com/office/drawing/2014/main" id="{8D13C994-22C7-33AD-89DC-B4012C5C8C21}"/>
                </a:ext>
              </a:extLst>
            </p:cNvPr>
            <p:cNvSpPr>
              <a:spLocks/>
            </p:cNvSpPr>
            <p:nvPr/>
          </p:nvSpPr>
          <p:spPr bwMode="auto">
            <a:xfrm>
              <a:off x="7061200" y="3771373"/>
              <a:ext cx="350838" cy="1309821"/>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2147483646 w 120000"/>
                <a:gd name="T9" fmla="*/ 2147483646 h 120000"/>
                <a:gd name="T10" fmla="*/ 0 w 120000"/>
                <a:gd name="T11" fmla="*/ 0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72272" y="83272"/>
                  </a:moveTo>
                  <a:cubicBezTo>
                    <a:pt x="87272" y="95636"/>
                    <a:pt x="102272" y="108000"/>
                    <a:pt x="120000" y="120000"/>
                  </a:cubicBezTo>
                  <a:cubicBezTo>
                    <a:pt x="120000" y="117454"/>
                    <a:pt x="120000" y="114545"/>
                    <a:pt x="120000" y="112000"/>
                  </a:cubicBezTo>
                  <a:cubicBezTo>
                    <a:pt x="120000" y="111636"/>
                    <a:pt x="120000" y="110909"/>
                    <a:pt x="120000" y="110545"/>
                  </a:cubicBezTo>
                  <a:cubicBezTo>
                    <a:pt x="107727" y="101090"/>
                    <a:pt x="95454" y="91636"/>
                    <a:pt x="84545" y="82181"/>
                  </a:cubicBezTo>
                  <a:cubicBezTo>
                    <a:pt x="51818" y="55272"/>
                    <a:pt x="23181" y="27636"/>
                    <a:pt x="0" y="0"/>
                  </a:cubicBezTo>
                  <a:cubicBezTo>
                    <a:pt x="2727" y="7636"/>
                    <a:pt x="5454" y="15272"/>
                    <a:pt x="9545" y="22909"/>
                  </a:cubicBezTo>
                  <a:cubicBezTo>
                    <a:pt x="28636" y="43272"/>
                    <a:pt x="49090" y="63272"/>
                    <a:pt x="72272" y="83272"/>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39" name="Shape 174">
              <a:extLst>
                <a:ext uri="{FF2B5EF4-FFF2-40B4-BE49-F238E27FC236}">
                  <a16:creationId xmlns:a16="http://schemas.microsoft.com/office/drawing/2014/main" id="{FF1F5AFE-9585-E8E0-BC3F-B0A4ACF1407C}"/>
                </a:ext>
              </a:extLst>
            </p:cNvPr>
            <p:cNvSpPr>
              <a:spLocks/>
            </p:cNvSpPr>
            <p:nvPr/>
          </p:nvSpPr>
          <p:spPr bwMode="auto">
            <a:xfrm>
              <a:off x="7439025" y="5053140"/>
              <a:ext cx="357188" cy="820611"/>
            </a:xfrm>
            <a:custGeom>
              <a:avLst/>
              <a:gdLst>
                <a:gd name="T0" fmla="*/ 2147483646 w 120000"/>
                <a:gd name="T1" fmla="*/ 2147483646 h 120000"/>
                <a:gd name="T2" fmla="*/ 0 w 120000"/>
                <a:gd name="T3" fmla="*/ 0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8000" y="8695"/>
                  </a:moveTo>
                  <a:cubicBezTo>
                    <a:pt x="5333" y="5797"/>
                    <a:pt x="2666" y="2898"/>
                    <a:pt x="0" y="0"/>
                  </a:cubicBezTo>
                  <a:cubicBezTo>
                    <a:pt x="0" y="5217"/>
                    <a:pt x="0" y="11014"/>
                    <a:pt x="1333" y="16811"/>
                  </a:cubicBezTo>
                  <a:cubicBezTo>
                    <a:pt x="18666" y="35942"/>
                    <a:pt x="36000" y="55072"/>
                    <a:pt x="56000" y="73623"/>
                  </a:cubicBezTo>
                  <a:cubicBezTo>
                    <a:pt x="72000" y="89275"/>
                    <a:pt x="89333" y="104927"/>
                    <a:pt x="106666" y="120000"/>
                  </a:cubicBezTo>
                  <a:cubicBezTo>
                    <a:pt x="120000" y="120000"/>
                    <a:pt x="120000" y="120000"/>
                    <a:pt x="120000" y="120000"/>
                  </a:cubicBezTo>
                  <a:cubicBezTo>
                    <a:pt x="101333" y="104347"/>
                    <a:pt x="84000" y="88115"/>
                    <a:pt x="66666" y="71304"/>
                  </a:cubicBezTo>
                  <a:cubicBezTo>
                    <a:pt x="45333" y="51014"/>
                    <a:pt x="26666" y="29565"/>
                    <a:pt x="8000" y="8695"/>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0" name="Shape 175">
              <a:extLst>
                <a:ext uri="{FF2B5EF4-FFF2-40B4-BE49-F238E27FC236}">
                  <a16:creationId xmlns:a16="http://schemas.microsoft.com/office/drawing/2014/main" id="{4D2A0A51-C283-EECD-E74C-DB5CAC4FD484}"/>
                </a:ext>
              </a:extLst>
            </p:cNvPr>
            <p:cNvSpPr>
              <a:spLocks/>
            </p:cNvSpPr>
            <p:nvPr/>
          </p:nvSpPr>
          <p:spPr bwMode="auto">
            <a:xfrm>
              <a:off x="7037388" y="3811702"/>
              <a:ext cx="457200" cy="1853390"/>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0 w 120000"/>
                <a:gd name="T9" fmla="*/ 0 h 120000"/>
                <a:gd name="T10" fmla="*/ 2147483646 w 120000"/>
                <a:gd name="T11" fmla="*/ 2147483646 h 120000"/>
                <a:gd name="T12" fmla="*/ 2147483646 w 120000"/>
                <a:gd name="T13" fmla="*/ 2147483646 h 120000"/>
                <a:gd name="T14" fmla="*/ 2147483646 w 120000"/>
                <a:gd name="T15" fmla="*/ 2147483646 h 120000"/>
                <a:gd name="T16" fmla="*/ 2147483646 w 120000"/>
                <a:gd name="T17" fmla="*/ 2147483646 h 120000"/>
                <a:gd name="T18" fmla="*/ 2147483646 w 120000"/>
                <a:gd name="T19" fmla="*/ 2147483646 h 120000"/>
                <a:gd name="T20" fmla="*/ 2147483646 w 120000"/>
                <a:gd name="T21" fmla="*/ 2147483646 h 1200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0000"/>
                <a:gd name="T34" fmla="*/ 0 h 120000"/>
                <a:gd name="T35" fmla="*/ 120000 w 120000"/>
                <a:gd name="T36" fmla="*/ 120000 h 1200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0000" h="120000" extrusionOk="0">
                  <a:moveTo>
                    <a:pt x="105391" y="105096"/>
                  </a:moveTo>
                  <a:cubicBezTo>
                    <a:pt x="97043" y="99700"/>
                    <a:pt x="88695" y="94047"/>
                    <a:pt x="81391" y="88394"/>
                  </a:cubicBezTo>
                  <a:cubicBezTo>
                    <a:pt x="59478" y="72205"/>
                    <a:pt x="42782" y="55503"/>
                    <a:pt x="30260" y="38800"/>
                  </a:cubicBezTo>
                  <a:cubicBezTo>
                    <a:pt x="22956" y="30578"/>
                    <a:pt x="17739" y="22098"/>
                    <a:pt x="13565" y="13618"/>
                  </a:cubicBezTo>
                  <a:cubicBezTo>
                    <a:pt x="9391" y="8993"/>
                    <a:pt x="4173" y="4625"/>
                    <a:pt x="0" y="0"/>
                  </a:cubicBezTo>
                  <a:cubicBezTo>
                    <a:pt x="5217" y="13104"/>
                    <a:pt x="12521" y="26209"/>
                    <a:pt x="21913" y="39057"/>
                  </a:cubicBezTo>
                  <a:cubicBezTo>
                    <a:pt x="34434" y="56017"/>
                    <a:pt x="51130" y="72719"/>
                    <a:pt x="72000" y="89164"/>
                  </a:cubicBezTo>
                  <a:cubicBezTo>
                    <a:pt x="82434" y="97130"/>
                    <a:pt x="93913" y="105353"/>
                    <a:pt x="107478" y="113319"/>
                  </a:cubicBezTo>
                  <a:cubicBezTo>
                    <a:pt x="111652" y="115374"/>
                    <a:pt x="115826" y="117687"/>
                    <a:pt x="120000" y="119999"/>
                  </a:cubicBezTo>
                  <a:cubicBezTo>
                    <a:pt x="118956" y="119229"/>
                    <a:pt x="117913" y="118458"/>
                    <a:pt x="116869" y="117687"/>
                  </a:cubicBezTo>
                  <a:cubicBezTo>
                    <a:pt x="112695" y="113576"/>
                    <a:pt x="108521" y="109207"/>
                    <a:pt x="105391" y="105096"/>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1" name="Shape 176">
              <a:extLst>
                <a:ext uri="{FF2B5EF4-FFF2-40B4-BE49-F238E27FC236}">
                  <a16:creationId xmlns:a16="http://schemas.microsoft.com/office/drawing/2014/main" id="{E4C44E7D-BA74-96A4-6A8D-8F90C66B5788}"/>
                </a:ext>
              </a:extLst>
            </p:cNvPr>
            <p:cNvSpPr>
              <a:spLocks/>
            </p:cNvSpPr>
            <p:nvPr/>
          </p:nvSpPr>
          <p:spPr bwMode="auto">
            <a:xfrm>
              <a:off x="6992938" y="1263949"/>
              <a:ext cx="144462" cy="2507424"/>
            </a:xfrm>
            <a:custGeom>
              <a:avLst/>
              <a:gdLst>
                <a:gd name="T0" fmla="*/ 94670450 w 120000"/>
                <a:gd name="T1" fmla="*/ 2147483646 h 120000"/>
                <a:gd name="T2" fmla="*/ 72394920 w 120000"/>
                <a:gd name="T3" fmla="*/ 2147483646 h 120000"/>
                <a:gd name="T4" fmla="*/ 27843439 w 120000"/>
                <a:gd name="T5" fmla="*/ 2147483646 h 120000"/>
                <a:gd name="T6" fmla="*/ 72394920 w 120000"/>
                <a:gd name="T7" fmla="*/ 2147483646 h 120000"/>
                <a:gd name="T8" fmla="*/ 122516170 w 120000"/>
                <a:gd name="T9" fmla="*/ 2147483646 h 120000"/>
                <a:gd name="T10" fmla="*/ 200483498 w 120000"/>
                <a:gd name="T11" fmla="*/ 0 h 120000"/>
                <a:gd name="T12" fmla="*/ 194912362 w 120000"/>
                <a:gd name="T13" fmla="*/ 0 h 120000"/>
                <a:gd name="T14" fmla="*/ 111377257 w 120000"/>
                <a:gd name="T15" fmla="*/ 2147483646 h 120000"/>
                <a:gd name="T16" fmla="*/ 55689355 w 120000"/>
                <a:gd name="T17" fmla="*/ 2147483646 h 120000"/>
                <a:gd name="T18" fmla="*/ 5568214 w 120000"/>
                <a:gd name="T19" fmla="*/ 2147483646 h 120000"/>
                <a:gd name="T20" fmla="*/ 38980953 w 120000"/>
                <a:gd name="T21" fmla="*/ 2147483646 h 120000"/>
                <a:gd name="T22" fmla="*/ 89102391 w 120000"/>
                <a:gd name="T23" fmla="*/ 2147483646 h 120000"/>
                <a:gd name="T24" fmla="*/ 94670450 w 120000"/>
                <a:gd name="T25" fmla="*/ 2147483646 h 12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0000"/>
                <a:gd name="T40" fmla="*/ 0 h 120000"/>
                <a:gd name="T41" fmla="*/ 120000 w 120000"/>
                <a:gd name="T42" fmla="*/ 120000 h 12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0000" h="120000" extrusionOk="0">
                  <a:moveTo>
                    <a:pt x="56666" y="120000"/>
                  </a:moveTo>
                  <a:cubicBezTo>
                    <a:pt x="50000" y="117725"/>
                    <a:pt x="46666" y="115450"/>
                    <a:pt x="43333" y="113175"/>
                  </a:cubicBezTo>
                  <a:cubicBezTo>
                    <a:pt x="26666" y="100473"/>
                    <a:pt x="16666" y="87962"/>
                    <a:pt x="16666" y="75450"/>
                  </a:cubicBezTo>
                  <a:cubicBezTo>
                    <a:pt x="16666" y="62748"/>
                    <a:pt x="26666" y="50236"/>
                    <a:pt x="43333" y="37535"/>
                  </a:cubicBezTo>
                  <a:cubicBezTo>
                    <a:pt x="50000" y="31279"/>
                    <a:pt x="60000" y="25023"/>
                    <a:pt x="73333" y="18767"/>
                  </a:cubicBezTo>
                  <a:cubicBezTo>
                    <a:pt x="86666" y="12511"/>
                    <a:pt x="100000" y="6255"/>
                    <a:pt x="120000" y="0"/>
                  </a:cubicBezTo>
                  <a:cubicBezTo>
                    <a:pt x="116666" y="0"/>
                    <a:pt x="116666" y="0"/>
                    <a:pt x="116666" y="0"/>
                  </a:cubicBezTo>
                  <a:cubicBezTo>
                    <a:pt x="96666" y="6255"/>
                    <a:pt x="80000" y="12511"/>
                    <a:pt x="66666" y="18767"/>
                  </a:cubicBezTo>
                  <a:cubicBezTo>
                    <a:pt x="53333" y="25023"/>
                    <a:pt x="43333" y="31279"/>
                    <a:pt x="33333" y="37535"/>
                  </a:cubicBezTo>
                  <a:cubicBezTo>
                    <a:pt x="13333" y="50047"/>
                    <a:pt x="3333" y="62748"/>
                    <a:pt x="3333" y="75450"/>
                  </a:cubicBezTo>
                  <a:cubicBezTo>
                    <a:pt x="0" y="87393"/>
                    <a:pt x="6666" y="99526"/>
                    <a:pt x="23333" y="111658"/>
                  </a:cubicBezTo>
                  <a:cubicBezTo>
                    <a:pt x="33333" y="114312"/>
                    <a:pt x="43333" y="117156"/>
                    <a:pt x="53333" y="119810"/>
                  </a:cubicBezTo>
                  <a:cubicBezTo>
                    <a:pt x="53333" y="119810"/>
                    <a:pt x="56666" y="120000"/>
                    <a:pt x="56666" y="12000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2" name="Shape 177">
              <a:extLst>
                <a:ext uri="{FF2B5EF4-FFF2-40B4-BE49-F238E27FC236}">
                  <a16:creationId xmlns:a16="http://schemas.microsoft.com/office/drawing/2014/main" id="{F46A0F95-010B-3BAF-8155-55B21C3D4AD1}"/>
                </a:ext>
              </a:extLst>
            </p:cNvPr>
            <p:cNvSpPr>
              <a:spLocks/>
            </p:cNvSpPr>
            <p:nvPr/>
          </p:nvSpPr>
          <p:spPr bwMode="auto">
            <a:xfrm>
              <a:off x="7526338" y="5640544"/>
              <a:ext cx="111125" cy="233207"/>
            </a:xfrm>
            <a:custGeom>
              <a:avLst/>
              <a:gdLst>
                <a:gd name="T0" fmla="*/ 4362 w 120000"/>
                <a:gd name="T1" fmla="*/ 2147483646 h 120000"/>
                <a:gd name="T2" fmla="*/ 5549 w 120000"/>
                <a:gd name="T3" fmla="*/ 2147483646 h 120000"/>
                <a:gd name="T4" fmla="*/ 0 w 120000"/>
                <a:gd name="T5" fmla="*/ 0 h 120000"/>
                <a:gd name="T6" fmla="*/ 4362 w 120000"/>
                <a:gd name="T7" fmla="*/ 2147483646 h 120000"/>
                <a:gd name="T8" fmla="*/ 0 60000 65536"/>
                <a:gd name="T9" fmla="*/ 0 60000 65536"/>
                <a:gd name="T10" fmla="*/ 0 60000 65536"/>
                <a:gd name="T11" fmla="*/ 0 60000 65536"/>
                <a:gd name="T12" fmla="*/ 0 w 120000"/>
                <a:gd name="T13" fmla="*/ 0 h 120000"/>
                <a:gd name="T14" fmla="*/ 120000 w 120000"/>
                <a:gd name="T15" fmla="*/ 120000 h 120000"/>
              </a:gdLst>
              <a:ahLst/>
              <a:cxnLst>
                <a:cxn ang="T8">
                  <a:pos x="T0" y="T1"/>
                </a:cxn>
                <a:cxn ang="T9">
                  <a:pos x="T2" y="T3"/>
                </a:cxn>
                <a:cxn ang="T10">
                  <a:pos x="T4" y="T5"/>
                </a:cxn>
                <a:cxn ang="T11">
                  <a:pos x="T6" y="T7"/>
                </a:cxn>
              </a:cxnLst>
              <a:rect l="T12" t="T13" r="T14" b="T15"/>
              <a:pathLst>
                <a:path w="120000" h="120000" extrusionOk="0">
                  <a:moveTo>
                    <a:pt x="94285" y="120000"/>
                  </a:moveTo>
                  <a:cubicBezTo>
                    <a:pt x="119999" y="120000"/>
                    <a:pt x="119999" y="120000"/>
                    <a:pt x="119999" y="120000"/>
                  </a:cubicBezTo>
                  <a:cubicBezTo>
                    <a:pt x="77142" y="81355"/>
                    <a:pt x="38571" y="40677"/>
                    <a:pt x="0" y="0"/>
                  </a:cubicBezTo>
                  <a:cubicBezTo>
                    <a:pt x="25714" y="40677"/>
                    <a:pt x="55714" y="81355"/>
                    <a:pt x="94285" y="12000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3" name="Shape 178">
              <a:extLst>
                <a:ext uri="{FF2B5EF4-FFF2-40B4-BE49-F238E27FC236}">
                  <a16:creationId xmlns:a16="http://schemas.microsoft.com/office/drawing/2014/main" id="{C8C4E30F-44B8-5076-D240-33873DFCBB76}"/>
                </a:ext>
              </a:extLst>
            </p:cNvPr>
            <p:cNvSpPr>
              <a:spLocks/>
            </p:cNvSpPr>
            <p:nvPr/>
          </p:nvSpPr>
          <p:spPr bwMode="auto">
            <a:xfrm>
              <a:off x="7021513" y="3597782"/>
              <a:ext cx="68262" cy="426087"/>
            </a:xfrm>
            <a:custGeom>
              <a:avLst/>
              <a:gdLst>
                <a:gd name="T0" fmla="*/ 1 w 120000"/>
                <a:gd name="T1" fmla="*/ 2147483646 h 120000"/>
                <a:gd name="T2" fmla="*/ 1 w 120000"/>
                <a:gd name="T3" fmla="*/ 2147483646 h 120000"/>
                <a:gd name="T4" fmla="*/ 1 w 120000"/>
                <a:gd name="T5" fmla="*/ 2147483646 h 120000"/>
                <a:gd name="T6" fmla="*/ 1 w 120000"/>
                <a:gd name="T7" fmla="*/ 2147483646 h 120000"/>
                <a:gd name="T8" fmla="*/ 0 w 120000"/>
                <a:gd name="T9" fmla="*/ 0 h 120000"/>
                <a:gd name="T10" fmla="*/ 0 w 120000"/>
                <a:gd name="T11" fmla="*/ 2147483646 h 120000"/>
                <a:gd name="T12" fmla="*/ 1 w 120000"/>
                <a:gd name="T13" fmla="*/ 2147483646 h 120000"/>
                <a:gd name="T14" fmla="*/ 0 60000 65536"/>
                <a:gd name="T15" fmla="*/ 0 60000 65536"/>
                <a:gd name="T16" fmla="*/ 0 60000 65536"/>
                <a:gd name="T17" fmla="*/ 0 60000 65536"/>
                <a:gd name="T18" fmla="*/ 0 60000 65536"/>
                <a:gd name="T19" fmla="*/ 0 60000 65536"/>
                <a:gd name="T20" fmla="*/ 0 60000 65536"/>
                <a:gd name="T21" fmla="*/ 0 w 120000"/>
                <a:gd name="T22" fmla="*/ 0 h 120000"/>
                <a:gd name="T23" fmla="*/ 120000 w 120000"/>
                <a:gd name="T24" fmla="*/ 120000 h 1200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000" h="120000" extrusionOk="0">
                  <a:moveTo>
                    <a:pt x="28235" y="60560"/>
                  </a:moveTo>
                  <a:cubicBezTo>
                    <a:pt x="56470" y="80747"/>
                    <a:pt x="91764" y="99813"/>
                    <a:pt x="120000" y="120000"/>
                  </a:cubicBezTo>
                  <a:cubicBezTo>
                    <a:pt x="98823" y="96448"/>
                    <a:pt x="84705" y="72897"/>
                    <a:pt x="70588" y="49345"/>
                  </a:cubicBezTo>
                  <a:cubicBezTo>
                    <a:pt x="70588" y="49345"/>
                    <a:pt x="63529" y="48224"/>
                    <a:pt x="63529" y="48224"/>
                  </a:cubicBezTo>
                  <a:cubicBezTo>
                    <a:pt x="42352" y="32523"/>
                    <a:pt x="21176" y="15700"/>
                    <a:pt x="0" y="0"/>
                  </a:cubicBezTo>
                  <a:cubicBezTo>
                    <a:pt x="0" y="2242"/>
                    <a:pt x="0" y="5607"/>
                    <a:pt x="0" y="8971"/>
                  </a:cubicBezTo>
                  <a:cubicBezTo>
                    <a:pt x="7058" y="25794"/>
                    <a:pt x="21176" y="43738"/>
                    <a:pt x="28235" y="6056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4" name="Shape 179">
              <a:extLst>
                <a:ext uri="{FF2B5EF4-FFF2-40B4-BE49-F238E27FC236}">
                  <a16:creationId xmlns:a16="http://schemas.microsoft.com/office/drawing/2014/main" id="{FE3CBAC9-AED6-F54C-F75E-2105DC3EA717}"/>
                </a:ext>
              </a:extLst>
            </p:cNvPr>
            <p:cNvSpPr>
              <a:spLocks/>
            </p:cNvSpPr>
            <p:nvPr/>
          </p:nvSpPr>
          <p:spPr bwMode="auto">
            <a:xfrm>
              <a:off x="7412038" y="2801719"/>
              <a:ext cx="1168400" cy="2251421"/>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0 h 120000"/>
                <a:gd name="T14" fmla="*/ 2147483646 w 120000"/>
                <a:gd name="T15" fmla="*/ 0 h 120000"/>
                <a:gd name="T16" fmla="*/ 2147483646 w 120000"/>
                <a:gd name="T17" fmla="*/ 2147483646 h 120000"/>
                <a:gd name="T18" fmla="*/ 2147483646 w 120000"/>
                <a:gd name="T19" fmla="*/ 2147483646 h 120000"/>
                <a:gd name="T20" fmla="*/ 2147483646 w 120000"/>
                <a:gd name="T21" fmla="*/ 2147483646 h 120000"/>
                <a:gd name="T22" fmla="*/ 2147483646 w 120000"/>
                <a:gd name="T23" fmla="*/ 2147483646 h 120000"/>
                <a:gd name="T24" fmla="*/ 2147483646 w 120000"/>
                <a:gd name="T25" fmla="*/ 2147483646 h 120000"/>
                <a:gd name="T26" fmla="*/ 0 w 120000"/>
                <a:gd name="T27" fmla="*/ 2147483646 h 120000"/>
                <a:gd name="T28" fmla="*/ 2147483646 w 120000"/>
                <a:gd name="T29" fmla="*/ 2147483646 h 120000"/>
                <a:gd name="T30" fmla="*/ 2147483646 w 120000"/>
                <a:gd name="T31" fmla="*/ 2147483646 h 12000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0000"/>
                <a:gd name="T49" fmla="*/ 0 h 120000"/>
                <a:gd name="T50" fmla="*/ 120000 w 120000"/>
                <a:gd name="T51" fmla="*/ 120000 h 12000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0000" h="120000" extrusionOk="0">
                  <a:moveTo>
                    <a:pt x="3265" y="116830"/>
                  </a:moveTo>
                  <a:cubicBezTo>
                    <a:pt x="3673" y="105845"/>
                    <a:pt x="7755" y="94647"/>
                    <a:pt x="14285" y="83873"/>
                  </a:cubicBezTo>
                  <a:cubicBezTo>
                    <a:pt x="20816" y="73309"/>
                    <a:pt x="29795" y="62957"/>
                    <a:pt x="40408" y="53239"/>
                  </a:cubicBezTo>
                  <a:cubicBezTo>
                    <a:pt x="50612" y="43309"/>
                    <a:pt x="62857" y="34014"/>
                    <a:pt x="76326" y="25140"/>
                  </a:cubicBezTo>
                  <a:cubicBezTo>
                    <a:pt x="82857" y="20704"/>
                    <a:pt x="89795" y="16267"/>
                    <a:pt x="97142" y="12253"/>
                  </a:cubicBezTo>
                  <a:cubicBezTo>
                    <a:pt x="100816" y="10140"/>
                    <a:pt x="104489" y="8028"/>
                    <a:pt x="108163" y="5915"/>
                  </a:cubicBezTo>
                  <a:cubicBezTo>
                    <a:pt x="111836" y="4014"/>
                    <a:pt x="115918" y="1901"/>
                    <a:pt x="120000" y="0"/>
                  </a:cubicBezTo>
                  <a:cubicBezTo>
                    <a:pt x="119591" y="0"/>
                    <a:pt x="119591" y="0"/>
                    <a:pt x="119591" y="0"/>
                  </a:cubicBezTo>
                  <a:cubicBezTo>
                    <a:pt x="115510" y="1901"/>
                    <a:pt x="111428" y="3802"/>
                    <a:pt x="107755" y="5704"/>
                  </a:cubicBezTo>
                  <a:cubicBezTo>
                    <a:pt x="104081" y="7816"/>
                    <a:pt x="100408" y="9929"/>
                    <a:pt x="96734" y="11830"/>
                  </a:cubicBezTo>
                  <a:cubicBezTo>
                    <a:pt x="88979" y="16056"/>
                    <a:pt x="82040" y="20281"/>
                    <a:pt x="75510" y="24718"/>
                  </a:cubicBezTo>
                  <a:cubicBezTo>
                    <a:pt x="61632" y="33591"/>
                    <a:pt x="49387" y="42887"/>
                    <a:pt x="38775" y="52605"/>
                  </a:cubicBezTo>
                  <a:cubicBezTo>
                    <a:pt x="27755" y="62535"/>
                    <a:pt x="18775" y="72887"/>
                    <a:pt x="12244" y="83661"/>
                  </a:cubicBezTo>
                  <a:cubicBezTo>
                    <a:pt x="5306" y="94014"/>
                    <a:pt x="1224" y="105000"/>
                    <a:pt x="0" y="115985"/>
                  </a:cubicBezTo>
                  <a:cubicBezTo>
                    <a:pt x="1224" y="117253"/>
                    <a:pt x="2040" y="118521"/>
                    <a:pt x="2857" y="120000"/>
                  </a:cubicBezTo>
                  <a:cubicBezTo>
                    <a:pt x="2857" y="118943"/>
                    <a:pt x="2857" y="117887"/>
                    <a:pt x="3265" y="11683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5" name="Shape 180">
              <a:extLst>
                <a:ext uri="{FF2B5EF4-FFF2-40B4-BE49-F238E27FC236}">
                  <a16:creationId xmlns:a16="http://schemas.microsoft.com/office/drawing/2014/main" id="{58958291-95DA-A010-F67A-137119A1A7A2}"/>
                </a:ext>
              </a:extLst>
            </p:cNvPr>
            <p:cNvSpPr>
              <a:spLocks/>
            </p:cNvSpPr>
            <p:nvPr/>
          </p:nvSpPr>
          <p:spPr bwMode="auto">
            <a:xfrm>
              <a:off x="7494588" y="5665092"/>
              <a:ext cx="100012" cy="208659"/>
            </a:xfrm>
            <a:custGeom>
              <a:avLst/>
              <a:gdLst>
                <a:gd name="T0" fmla="*/ 0 w 120000"/>
                <a:gd name="T1" fmla="*/ 0 h 120000"/>
                <a:gd name="T2" fmla="*/ 63 w 120000"/>
                <a:gd name="T3" fmla="*/ 2147483646 h 120000"/>
                <a:gd name="T4" fmla="*/ 82 w 120000"/>
                <a:gd name="T5" fmla="*/ 2147483646 h 120000"/>
                <a:gd name="T6" fmla="*/ 0 w 120000"/>
                <a:gd name="T7" fmla="*/ 0 h 120000"/>
                <a:gd name="T8" fmla="*/ 0 60000 65536"/>
                <a:gd name="T9" fmla="*/ 0 60000 65536"/>
                <a:gd name="T10" fmla="*/ 0 60000 65536"/>
                <a:gd name="T11" fmla="*/ 0 60000 65536"/>
                <a:gd name="T12" fmla="*/ 0 w 120000"/>
                <a:gd name="T13" fmla="*/ 0 h 120000"/>
                <a:gd name="T14" fmla="*/ 120000 w 120000"/>
                <a:gd name="T15" fmla="*/ 120000 h 120000"/>
              </a:gdLst>
              <a:ahLst/>
              <a:cxnLst>
                <a:cxn ang="T8">
                  <a:pos x="T0" y="T1"/>
                </a:cxn>
                <a:cxn ang="T9">
                  <a:pos x="T2" y="T3"/>
                </a:cxn>
                <a:cxn ang="T10">
                  <a:pos x="T4" y="T5"/>
                </a:cxn>
                <a:cxn ang="T11">
                  <a:pos x="T6" y="T7"/>
                </a:cxn>
              </a:cxnLst>
              <a:rect l="T12" t="T13" r="T14" b="T15"/>
              <a:pathLst>
                <a:path w="120000" h="120000" extrusionOk="0">
                  <a:moveTo>
                    <a:pt x="0" y="0"/>
                  </a:moveTo>
                  <a:cubicBezTo>
                    <a:pt x="24000" y="40754"/>
                    <a:pt x="57600" y="81509"/>
                    <a:pt x="91200" y="120000"/>
                  </a:cubicBezTo>
                  <a:cubicBezTo>
                    <a:pt x="120000" y="120000"/>
                    <a:pt x="120000" y="120000"/>
                    <a:pt x="120000" y="120000"/>
                  </a:cubicBezTo>
                  <a:cubicBezTo>
                    <a:pt x="76800" y="81509"/>
                    <a:pt x="38400" y="40754"/>
                    <a:pt x="0" y="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6" name="Shape 181">
              <a:extLst>
                <a:ext uri="{FF2B5EF4-FFF2-40B4-BE49-F238E27FC236}">
                  <a16:creationId xmlns:a16="http://schemas.microsoft.com/office/drawing/2014/main" id="{BF7BECE4-E07F-7271-57E4-D104F9438E5A}"/>
                </a:ext>
              </a:extLst>
            </p:cNvPr>
            <p:cNvSpPr>
              <a:spLocks/>
            </p:cNvSpPr>
            <p:nvPr/>
          </p:nvSpPr>
          <p:spPr bwMode="auto">
            <a:xfrm>
              <a:off x="7412038" y="5081195"/>
              <a:ext cx="114300" cy="559349"/>
            </a:xfrm>
            <a:custGeom>
              <a:avLst/>
              <a:gdLst>
                <a:gd name="T0" fmla="*/ 0 w 120000"/>
                <a:gd name="T1" fmla="*/ 0 h 120000"/>
                <a:gd name="T2" fmla="*/ 4135 w 120000"/>
                <a:gd name="T3" fmla="*/ 2147483646 h 120000"/>
                <a:gd name="T4" fmla="*/ 10633 w 120000"/>
                <a:gd name="T5" fmla="*/ 2147483646 h 120000"/>
                <a:gd name="T6" fmla="*/ 17130 w 120000"/>
                <a:gd name="T7" fmla="*/ 2147483646 h 120000"/>
                <a:gd name="T8" fmla="*/ 15951 w 120000"/>
                <a:gd name="T9" fmla="*/ 2147483646 h 120000"/>
                <a:gd name="T10" fmla="*/ 4724 w 120000"/>
                <a:gd name="T11" fmla="*/ 2147483646 h 120000"/>
                <a:gd name="T12" fmla="*/ 2362 w 120000"/>
                <a:gd name="T13" fmla="*/ 2147483646 h 120000"/>
                <a:gd name="T14" fmla="*/ 0 w 120000"/>
                <a:gd name="T15" fmla="*/ 0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0" y="0"/>
                  </a:moveTo>
                  <a:cubicBezTo>
                    <a:pt x="0" y="25531"/>
                    <a:pt x="8275" y="51063"/>
                    <a:pt x="28965" y="75744"/>
                  </a:cubicBezTo>
                  <a:cubicBezTo>
                    <a:pt x="45517" y="83404"/>
                    <a:pt x="57931" y="91914"/>
                    <a:pt x="74482" y="99574"/>
                  </a:cubicBezTo>
                  <a:cubicBezTo>
                    <a:pt x="91034" y="106382"/>
                    <a:pt x="103448" y="113191"/>
                    <a:pt x="120000" y="120000"/>
                  </a:cubicBezTo>
                  <a:cubicBezTo>
                    <a:pt x="115862" y="118297"/>
                    <a:pt x="115862" y="116595"/>
                    <a:pt x="111724" y="114893"/>
                  </a:cubicBezTo>
                  <a:cubicBezTo>
                    <a:pt x="66206" y="83404"/>
                    <a:pt x="41379" y="51063"/>
                    <a:pt x="33103" y="18723"/>
                  </a:cubicBezTo>
                  <a:cubicBezTo>
                    <a:pt x="28965" y="15319"/>
                    <a:pt x="20689" y="12765"/>
                    <a:pt x="16551" y="9361"/>
                  </a:cubicBezTo>
                  <a:cubicBezTo>
                    <a:pt x="8275" y="5957"/>
                    <a:pt x="4137" y="2553"/>
                    <a:pt x="0" y="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7" name="Shape 182">
              <a:extLst>
                <a:ext uri="{FF2B5EF4-FFF2-40B4-BE49-F238E27FC236}">
                  <a16:creationId xmlns:a16="http://schemas.microsoft.com/office/drawing/2014/main" id="{FCAEBDA9-D985-39FA-2552-01BA86DE6D64}"/>
                </a:ext>
              </a:extLst>
            </p:cNvPr>
            <p:cNvSpPr>
              <a:spLocks/>
            </p:cNvSpPr>
            <p:nvPr/>
          </p:nvSpPr>
          <p:spPr bwMode="auto">
            <a:xfrm>
              <a:off x="7412038" y="4977742"/>
              <a:ext cx="31750" cy="189372"/>
            </a:xfrm>
            <a:custGeom>
              <a:avLst/>
              <a:gdLst>
                <a:gd name="T0" fmla="*/ 0 w 120000"/>
                <a:gd name="T1" fmla="*/ 2147483646 h 120000"/>
                <a:gd name="T2" fmla="*/ 0 w 120000"/>
                <a:gd name="T3" fmla="*/ 2147483646 h 120000"/>
                <a:gd name="T4" fmla="*/ 0 w 120000"/>
                <a:gd name="T5" fmla="*/ 2147483646 h 120000"/>
                <a:gd name="T6" fmla="*/ 0 w 120000"/>
                <a:gd name="T7" fmla="*/ 2147483646 h 120000"/>
                <a:gd name="T8" fmla="*/ 0 w 120000"/>
                <a:gd name="T9" fmla="*/ 0 h 120000"/>
                <a:gd name="T10" fmla="*/ 0 w 120000"/>
                <a:gd name="T11" fmla="*/ 2147483646 h 120000"/>
                <a:gd name="T12" fmla="*/ 0 w 120000"/>
                <a:gd name="T13" fmla="*/ 2147483646 h 120000"/>
                <a:gd name="T14" fmla="*/ 0 60000 65536"/>
                <a:gd name="T15" fmla="*/ 0 60000 65536"/>
                <a:gd name="T16" fmla="*/ 0 60000 65536"/>
                <a:gd name="T17" fmla="*/ 0 60000 65536"/>
                <a:gd name="T18" fmla="*/ 0 60000 65536"/>
                <a:gd name="T19" fmla="*/ 0 60000 65536"/>
                <a:gd name="T20" fmla="*/ 0 60000 65536"/>
                <a:gd name="T21" fmla="*/ 0 w 120000"/>
                <a:gd name="T22" fmla="*/ 0 h 120000"/>
                <a:gd name="T23" fmla="*/ 120000 w 120000"/>
                <a:gd name="T24" fmla="*/ 120000 h 1200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000" h="120000" extrusionOk="0">
                  <a:moveTo>
                    <a:pt x="0" y="65000"/>
                  </a:moveTo>
                  <a:cubicBezTo>
                    <a:pt x="15000" y="72500"/>
                    <a:pt x="30000" y="82500"/>
                    <a:pt x="60000" y="92500"/>
                  </a:cubicBezTo>
                  <a:cubicBezTo>
                    <a:pt x="75000" y="102500"/>
                    <a:pt x="105000" y="110000"/>
                    <a:pt x="120000" y="120000"/>
                  </a:cubicBezTo>
                  <a:cubicBezTo>
                    <a:pt x="105000" y="95000"/>
                    <a:pt x="105000" y="70000"/>
                    <a:pt x="105000" y="47500"/>
                  </a:cubicBezTo>
                  <a:cubicBezTo>
                    <a:pt x="75000" y="30000"/>
                    <a:pt x="45000" y="15000"/>
                    <a:pt x="0" y="0"/>
                  </a:cubicBezTo>
                  <a:cubicBezTo>
                    <a:pt x="0" y="2500"/>
                    <a:pt x="0" y="7500"/>
                    <a:pt x="0" y="10000"/>
                  </a:cubicBezTo>
                  <a:cubicBezTo>
                    <a:pt x="0" y="27500"/>
                    <a:pt x="0" y="47500"/>
                    <a:pt x="0" y="6500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sp>
          <p:nvSpPr>
            <p:cNvPr id="1048" name="Shape 183">
              <a:extLst>
                <a:ext uri="{FF2B5EF4-FFF2-40B4-BE49-F238E27FC236}">
                  <a16:creationId xmlns:a16="http://schemas.microsoft.com/office/drawing/2014/main" id="{C7A23101-05CE-D227-5F4C-3E1B4FC22BBE}"/>
                </a:ext>
              </a:extLst>
            </p:cNvPr>
            <p:cNvSpPr>
              <a:spLocks/>
            </p:cNvSpPr>
            <p:nvPr/>
          </p:nvSpPr>
          <p:spPr bwMode="auto">
            <a:xfrm>
              <a:off x="7439025" y="5433637"/>
              <a:ext cx="174625" cy="440114"/>
            </a:xfrm>
            <a:custGeom>
              <a:avLst/>
              <a:gdLst>
                <a:gd name="T0" fmla="*/ 2147483646 w 120000"/>
                <a:gd name="T1" fmla="*/ 2147483646 h 120000"/>
                <a:gd name="T2" fmla="*/ 0 w 120000"/>
                <a:gd name="T3" fmla="*/ 0 h 120000"/>
                <a:gd name="T4" fmla="*/ 2147483646 w 120000"/>
                <a:gd name="T5" fmla="*/ 2147483646 h 120000"/>
                <a:gd name="T6" fmla="*/ 2147483646 w 120000"/>
                <a:gd name="T7" fmla="*/ 2147483646 h 120000"/>
                <a:gd name="T8" fmla="*/ 2147483646 w 120000"/>
                <a:gd name="T9" fmla="*/ 2147483646 h 120000"/>
                <a:gd name="T10" fmla="*/ 2147483646 w 120000"/>
                <a:gd name="T11" fmla="*/ 2147483646 h 120000"/>
                <a:gd name="T12" fmla="*/ 2147483646 w 120000"/>
                <a:gd name="T13" fmla="*/ 2147483646 h 120000"/>
                <a:gd name="T14" fmla="*/ 2147483646 w 120000"/>
                <a:gd name="T15" fmla="*/ 2147483646 h 120000"/>
                <a:gd name="T16" fmla="*/ 0 60000 65536"/>
                <a:gd name="T17" fmla="*/ 0 60000 65536"/>
                <a:gd name="T18" fmla="*/ 0 60000 65536"/>
                <a:gd name="T19" fmla="*/ 0 60000 65536"/>
                <a:gd name="T20" fmla="*/ 0 60000 65536"/>
                <a:gd name="T21" fmla="*/ 0 60000 65536"/>
                <a:gd name="T22" fmla="*/ 0 60000 65536"/>
                <a:gd name="T23" fmla="*/ 0 60000 65536"/>
                <a:gd name="T24" fmla="*/ 0 w 120000"/>
                <a:gd name="T25" fmla="*/ 0 h 120000"/>
                <a:gd name="T26" fmla="*/ 120000 w 120000"/>
                <a:gd name="T27" fmla="*/ 120000 h 1200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0000" h="120000" extrusionOk="0">
                  <a:moveTo>
                    <a:pt x="30000" y="30270"/>
                  </a:moveTo>
                  <a:cubicBezTo>
                    <a:pt x="19090" y="20540"/>
                    <a:pt x="10909" y="9729"/>
                    <a:pt x="0" y="0"/>
                  </a:cubicBezTo>
                  <a:cubicBezTo>
                    <a:pt x="8181" y="17297"/>
                    <a:pt x="19090" y="35675"/>
                    <a:pt x="30000" y="52972"/>
                  </a:cubicBezTo>
                  <a:cubicBezTo>
                    <a:pt x="32727" y="56216"/>
                    <a:pt x="35454" y="59459"/>
                    <a:pt x="38181" y="62702"/>
                  </a:cubicBezTo>
                  <a:cubicBezTo>
                    <a:pt x="60000" y="82162"/>
                    <a:pt x="81818" y="101621"/>
                    <a:pt x="106363" y="120000"/>
                  </a:cubicBezTo>
                  <a:cubicBezTo>
                    <a:pt x="120000" y="120000"/>
                    <a:pt x="120000" y="120000"/>
                    <a:pt x="120000" y="120000"/>
                  </a:cubicBezTo>
                  <a:cubicBezTo>
                    <a:pt x="95454" y="99459"/>
                    <a:pt x="76363" y="77837"/>
                    <a:pt x="60000" y="56216"/>
                  </a:cubicBezTo>
                  <a:cubicBezTo>
                    <a:pt x="49090" y="47567"/>
                    <a:pt x="40909" y="38918"/>
                    <a:pt x="30000" y="30270"/>
                  </a:cubicBezTo>
                </a:path>
              </a:pathLst>
            </a:custGeom>
            <a:solidFill>
              <a:srgbClr val="2E536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p>
              <a:endParaRPr lang="en-IN" sz="2400"/>
            </a:p>
          </p:txBody>
        </p:sp>
      </p:grpSp>
      <p:sp>
        <p:nvSpPr>
          <p:cNvPr id="1028" name="Shape 184">
            <a:extLst>
              <a:ext uri="{FF2B5EF4-FFF2-40B4-BE49-F238E27FC236}">
                <a16:creationId xmlns:a16="http://schemas.microsoft.com/office/drawing/2014/main" id="{4C915B43-90A2-0DA1-425A-189180D1CCC1}"/>
              </a:ext>
            </a:extLst>
          </p:cNvPr>
          <p:cNvSpPr>
            <a:spLocks noChangeArrowheads="1"/>
          </p:cNvSpPr>
          <p:nvPr/>
        </p:nvSpPr>
        <p:spPr bwMode="auto">
          <a:xfrm>
            <a:off x="1" y="0"/>
            <a:ext cx="243417" cy="6858000"/>
          </a:xfrm>
          <a:prstGeom prst="rect">
            <a:avLst/>
          </a:prstGeom>
          <a:solidFill>
            <a:srgbClr val="2E5369"/>
          </a:solidFill>
          <a:ln>
            <a:noFill/>
          </a:ln>
        </p:spPr>
        <p:txBody>
          <a:bodyPr lIns="121900" tIns="60933" rIns="121900" bIns="60933"/>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sz="2400"/>
          </a:p>
        </p:txBody>
      </p:sp>
      <p:sp>
        <p:nvSpPr>
          <p:cNvPr id="1029" name="Shape 185">
            <a:extLst>
              <a:ext uri="{FF2B5EF4-FFF2-40B4-BE49-F238E27FC236}">
                <a16:creationId xmlns:a16="http://schemas.microsoft.com/office/drawing/2014/main" id="{DAC7C623-1294-6751-342B-906BFBD411CB}"/>
              </a:ext>
            </a:extLst>
          </p:cNvPr>
          <p:cNvSpPr>
            <a:spLocks noChangeArrowheads="1"/>
          </p:cNvSpPr>
          <p:nvPr/>
        </p:nvSpPr>
        <p:spPr bwMode="auto">
          <a:xfrm>
            <a:off x="5181600" y="6134100"/>
            <a:ext cx="3048000" cy="364067"/>
          </a:xfrm>
          <a:prstGeom prst="rect">
            <a:avLst/>
          </a:prstGeom>
          <a:solidFill>
            <a:srgbClr val="FFC000"/>
          </a:solidFill>
          <a:ln>
            <a:noFill/>
          </a:ln>
        </p:spPr>
        <p:txBody>
          <a:bodyPr lIns="121900" tIns="60933" rIns="121900" bIns="60933"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buSzPct val="25000"/>
              <a:defRPr/>
            </a:pPr>
            <a:r>
              <a:rPr lang="en-US" altLang="en-US" sz="1200">
                <a:latin typeface="Century Gothic" panose="020B0502020202020204" pitchFamily="34" charset="0"/>
                <a:sym typeface="Century Gothic" panose="020B0502020202020204" pitchFamily="34" charset="0"/>
              </a:rPr>
              <a:t>Acharya Institute of Technology</a:t>
            </a:r>
          </a:p>
        </p:txBody>
      </p:sp>
      <p:sp>
        <p:nvSpPr>
          <p:cNvPr id="1030" name="Shape 186">
            <a:extLst>
              <a:ext uri="{FF2B5EF4-FFF2-40B4-BE49-F238E27FC236}">
                <a16:creationId xmlns:a16="http://schemas.microsoft.com/office/drawing/2014/main" id="{1781C248-56AF-9FF8-55F2-DA8F07D822DD}"/>
              </a:ext>
            </a:extLst>
          </p:cNvPr>
          <p:cNvSpPr>
            <a:spLocks noChangeArrowheads="1"/>
          </p:cNvSpPr>
          <p:nvPr/>
        </p:nvSpPr>
        <p:spPr bwMode="auto">
          <a:xfrm>
            <a:off x="3454400" y="6134100"/>
            <a:ext cx="1625600" cy="364067"/>
          </a:xfrm>
          <a:prstGeom prst="rect">
            <a:avLst/>
          </a:prstGeom>
          <a:solidFill>
            <a:srgbClr val="223A84"/>
          </a:solidFill>
          <a:ln>
            <a:noFill/>
          </a:ln>
        </p:spPr>
        <p:txBody>
          <a:bodyPr lIns="121900" tIns="60933" rIns="121900" bIns="60933"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ct val="25000"/>
              <a:defRPr/>
            </a:pPr>
            <a:r>
              <a:rPr lang="en-US" altLang="en-US" sz="1200">
                <a:solidFill>
                  <a:srgbClr val="FFFFFF"/>
                </a:solidFill>
                <a:latin typeface="Century Gothic" panose="020B0502020202020204" pitchFamily="34" charset="0"/>
                <a:sym typeface="Century Gothic" panose="020B0502020202020204" pitchFamily="34" charset="0"/>
              </a:rPr>
              <a:t>Department of ISE</a:t>
            </a:r>
          </a:p>
        </p:txBody>
      </p:sp>
      <p:sp>
        <p:nvSpPr>
          <p:cNvPr id="1031" name="Shape 187">
            <a:extLst>
              <a:ext uri="{FF2B5EF4-FFF2-40B4-BE49-F238E27FC236}">
                <a16:creationId xmlns:a16="http://schemas.microsoft.com/office/drawing/2014/main" id="{AA7FA22A-4764-B7C1-74B2-AF670A33FD8B}"/>
              </a:ext>
            </a:extLst>
          </p:cNvPr>
          <p:cNvSpPr>
            <a:spLocks/>
          </p:cNvSpPr>
          <p:nvPr userDrawn="1"/>
        </p:nvSpPr>
        <p:spPr bwMode="auto">
          <a:xfrm rot="10800000" flipH="1">
            <a:off x="35984" y="6347884"/>
            <a:ext cx="1843616" cy="508000"/>
          </a:xfrm>
          <a:custGeom>
            <a:avLst/>
            <a:gdLst>
              <a:gd name="T0" fmla="*/ 2147483646 w 120000"/>
              <a:gd name="T1" fmla="*/ 2147483646 h 120000"/>
              <a:gd name="T2" fmla="*/ 2147483646 w 120000"/>
              <a:gd name="T3" fmla="*/ 2147483646 h 120000"/>
              <a:gd name="T4" fmla="*/ 2147483646 w 120000"/>
              <a:gd name="T5" fmla="*/ 2147483646 h 120000"/>
              <a:gd name="T6" fmla="*/ 2147483646 w 120000"/>
              <a:gd name="T7" fmla="*/ 0 h 120000"/>
              <a:gd name="T8" fmla="*/ 2147483646 w 120000"/>
              <a:gd name="T9" fmla="*/ 0 h 120000"/>
              <a:gd name="T10" fmla="*/ 0 w 120000"/>
              <a:gd name="T11" fmla="*/ 2147483646 h 120000"/>
              <a:gd name="T12" fmla="*/ 0 w 120000"/>
              <a:gd name="T13" fmla="*/ 2147483646 h 120000"/>
              <a:gd name="T14" fmla="*/ 2147483646 w 120000"/>
              <a:gd name="T15" fmla="*/ 2147483646 h 120000"/>
              <a:gd name="T16" fmla="*/ 2147483646 w 120000"/>
              <a:gd name="T17" fmla="*/ 2147483646 h 120000"/>
              <a:gd name="T18" fmla="*/ 2147483646 w 120000"/>
              <a:gd name="T19" fmla="*/ 2147483646 h 120000"/>
              <a:gd name="T20" fmla="*/ 2147483646 w 120000"/>
              <a:gd name="T21" fmla="*/ 2147483646 h 120000"/>
              <a:gd name="T22" fmla="*/ 2147483646 w 120000"/>
              <a:gd name="T23" fmla="*/ 2147483646 h 120000"/>
              <a:gd name="T24" fmla="*/ 2147483646 w 120000"/>
              <a:gd name="T25" fmla="*/ 2147483646 h 12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0000"/>
              <a:gd name="T40" fmla="*/ 0 h 120000"/>
              <a:gd name="T41" fmla="*/ 120000 w 120000"/>
              <a:gd name="T42" fmla="*/ 120000 h 12000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0000" h="120000" extrusionOk="0">
                <a:moveTo>
                  <a:pt x="120000" y="56328"/>
                </a:moveTo>
                <a:lnTo>
                  <a:pt x="99772" y="2256"/>
                </a:lnTo>
                <a:cubicBezTo>
                  <a:pt x="99635" y="1884"/>
                  <a:pt x="99468" y="1500"/>
                  <a:pt x="99332" y="1128"/>
                </a:cubicBezTo>
                <a:cubicBezTo>
                  <a:pt x="98922" y="0"/>
                  <a:pt x="98497" y="0"/>
                  <a:pt x="98072" y="0"/>
                </a:cubicBezTo>
                <a:lnTo>
                  <a:pt x="90060" y="0"/>
                </a:lnTo>
                <a:lnTo>
                  <a:pt x="0" y="744"/>
                </a:lnTo>
                <a:lnTo>
                  <a:pt x="0" y="120000"/>
                </a:lnTo>
                <a:lnTo>
                  <a:pt x="90060" y="119424"/>
                </a:lnTo>
                <a:lnTo>
                  <a:pt x="98072" y="119424"/>
                </a:lnTo>
                <a:cubicBezTo>
                  <a:pt x="98497" y="119424"/>
                  <a:pt x="98922" y="118308"/>
                  <a:pt x="99332" y="118308"/>
                </a:cubicBezTo>
                <a:cubicBezTo>
                  <a:pt x="99332" y="117168"/>
                  <a:pt x="99772" y="117168"/>
                  <a:pt x="99772" y="117168"/>
                </a:cubicBezTo>
                <a:lnTo>
                  <a:pt x="120000" y="63096"/>
                </a:lnTo>
                <a:cubicBezTo>
                  <a:pt x="120834" y="60840"/>
                  <a:pt x="120834" y="58596"/>
                  <a:pt x="120000" y="56328"/>
                </a:cubicBezTo>
              </a:path>
            </a:pathLst>
          </a:custGeom>
          <a:solidFill>
            <a:srgbClr val="3535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900" tIns="60933" rIns="121900" bIns="60933"/>
          <a:lstStyle/>
          <a:p>
            <a:endParaRPr lang="en-IN" sz="2400"/>
          </a:p>
        </p:txBody>
      </p:sp>
      <p:sp>
        <p:nvSpPr>
          <p:cNvPr id="1032" name="Shape 189">
            <a:extLst>
              <a:ext uri="{FF2B5EF4-FFF2-40B4-BE49-F238E27FC236}">
                <a16:creationId xmlns:a16="http://schemas.microsoft.com/office/drawing/2014/main" id="{5BF0668F-522F-6204-0EEE-DC177BAA0DDD}"/>
              </a:ext>
            </a:extLst>
          </p:cNvPr>
          <p:cNvSpPr txBox="1">
            <a:spLocks noGrp="1"/>
          </p:cNvSpPr>
          <p:nvPr>
            <p:ph type="title"/>
          </p:nvPr>
        </p:nvSpPr>
        <p:spPr bwMode="auto">
          <a:xfrm>
            <a:off x="2592917" y="624418"/>
            <a:ext cx="8786283" cy="1280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33" name="Shape 190">
            <a:extLst>
              <a:ext uri="{FF2B5EF4-FFF2-40B4-BE49-F238E27FC236}">
                <a16:creationId xmlns:a16="http://schemas.microsoft.com/office/drawing/2014/main" id="{4FA1E547-50D1-2B11-B89B-3984299784FA}"/>
              </a:ext>
            </a:extLst>
          </p:cNvPr>
          <p:cNvSpPr txBox="1">
            <a:spLocks noGrp="1"/>
          </p:cNvSpPr>
          <p:nvPr>
            <p:ph type="body" idx="1"/>
          </p:nvPr>
        </p:nvSpPr>
        <p:spPr bwMode="auto">
          <a:xfrm>
            <a:off x="2590800" y="2133600"/>
            <a:ext cx="87884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34" name="Shape 191">
            <a:extLst>
              <a:ext uri="{FF2B5EF4-FFF2-40B4-BE49-F238E27FC236}">
                <a16:creationId xmlns:a16="http://schemas.microsoft.com/office/drawing/2014/main" id="{F77B39B7-61B1-3D9D-3CAD-AAB731E68C72}"/>
              </a:ext>
            </a:extLst>
          </p:cNvPr>
          <p:cNvSpPr txBox="1">
            <a:spLocks noGrp="1"/>
          </p:cNvSpPr>
          <p:nvPr>
            <p:ph type="dt" idx="10"/>
          </p:nvPr>
        </p:nvSpPr>
        <p:spPr bwMode="auto">
          <a:xfrm>
            <a:off x="10363201" y="6136218"/>
            <a:ext cx="1022351" cy="368300"/>
          </a:xfrm>
          <a:prstGeom prst="rect">
            <a:avLst/>
          </a:prstGeom>
          <a:noFill/>
          <a:ln w="9525">
            <a:noFill/>
            <a:miter lim="800000"/>
            <a:headEnd/>
            <a:tailEnd/>
          </a:ln>
        </p:spPr>
        <p:txBody>
          <a:bodyPr vert="horz" wrap="square" lIns="91425" tIns="91425" rIns="91425" bIns="91425" numCol="1" anchor="ctr" anchorCtr="0" compatLnSpc="1">
            <a:prstTxWarp prst="textNoShape">
              <a:avLst/>
            </a:prstTxWarp>
          </a:bodyPr>
          <a:lstStyle>
            <a:lvl1pPr algn="r" eaLnBrk="1" hangingPunct="1">
              <a:defRPr sz="1200">
                <a:solidFill>
                  <a:srgbClr val="898989"/>
                </a:solidFill>
                <a:latin typeface="Century Gothic" pitchFamily="34" charset="0"/>
                <a:cs typeface="Arial" pitchFamily="34" charset="0"/>
                <a:sym typeface="Century Gothic" pitchFamily="34" charset="0"/>
              </a:defRPr>
            </a:lvl1pPr>
          </a:lstStyle>
          <a:p>
            <a:pPr>
              <a:defRPr/>
            </a:pPr>
            <a:endParaRPr lang="en-US"/>
          </a:p>
        </p:txBody>
      </p:sp>
      <p:sp>
        <p:nvSpPr>
          <p:cNvPr id="1035" name="Shape 192">
            <a:extLst>
              <a:ext uri="{FF2B5EF4-FFF2-40B4-BE49-F238E27FC236}">
                <a16:creationId xmlns:a16="http://schemas.microsoft.com/office/drawing/2014/main" id="{11CA13FB-7AF9-6166-D637-15662D14B90C}"/>
              </a:ext>
            </a:extLst>
          </p:cNvPr>
          <p:cNvSpPr txBox="1">
            <a:spLocks noGrp="1"/>
          </p:cNvSpPr>
          <p:nvPr>
            <p:ph type="ftr" idx="11"/>
          </p:nvPr>
        </p:nvSpPr>
        <p:spPr bwMode="auto">
          <a:xfrm>
            <a:off x="1875366" y="5546725"/>
            <a:ext cx="7622117" cy="364067"/>
          </a:xfrm>
          <a:prstGeom prst="rect">
            <a:avLst/>
          </a:prstGeom>
          <a:noFill/>
          <a:ln w="9525">
            <a:noFill/>
            <a:miter lim="800000"/>
            <a:headEnd/>
            <a:tailEnd/>
          </a:ln>
        </p:spPr>
        <p:txBody>
          <a:bodyPr vert="horz" wrap="square" lIns="91425" tIns="91425" rIns="91425" bIns="91425" numCol="1" anchor="ctr" anchorCtr="0" compatLnSpc="1">
            <a:prstTxWarp prst="textNoShape">
              <a:avLst/>
            </a:prstTxWarp>
          </a:bodyPr>
          <a:lstStyle>
            <a:lvl1pPr eaLnBrk="1" hangingPunct="1">
              <a:defRPr sz="1200" b="1" i="1">
                <a:solidFill>
                  <a:srgbClr val="898989"/>
                </a:solidFill>
                <a:latin typeface="Century Gothic" pitchFamily="34" charset="0"/>
                <a:cs typeface="Arial" pitchFamily="34" charset="0"/>
                <a:sym typeface="Century Gothic" pitchFamily="34" charset="0"/>
              </a:defRPr>
            </a:lvl1pPr>
          </a:lstStyle>
          <a:p>
            <a:pPr>
              <a:defRPr/>
            </a:pPr>
            <a:endParaRPr lang="en-US" dirty="0"/>
          </a:p>
        </p:txBody>
      </p:sp>
      <p:pic>
        <p:nvPicPr>
          <p:cNvPr id="1036" name="Picture 2" descr="C:\Users\CHAYAPATHI-CPN\Desktop\download.png">
            <a:extLst>
              <a:ext uri="{FF2B5EF4-FFF2-40B4-BE49-F238E27FC236}">
                <a16:creationId xmlns:a16="http://schemas.microsoft.com/office/drawing/2014/main" id="{D1F59E34-9E5B-DD3E-5CDC-1DB5C0B05980}"/>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0930467" y="44451"/>
            <a:ext cx="1219200" cy="1570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4505618"/>
      </p:ext>
    </p:extLst>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defRPr sz="1867">
          <a:solidFill>
            <a:srgbClr val="000000"/>
          </a:solidFill>
          <a:latin typeface="Arial"/>
          <a:ea typeface="Arial"/>
          <a:cs typeface="Arial"/>
          <a:sym typeface="Arial" panose="020B0604020202020204" pitchFamily="34" charset="0"/>
        </a:defRPr>
      </a:lvl1pPr>
      <a:lvl2pPr algn="l" rtl="0" eaLnBrk="0" fontAlgn="base" hangingPunct="0">
        <a:spcBef>
          <a:spcPct val="0"/>
        </a:spcBef>
        <a:spcAft>
          <a:spcPct val="0"/>
        </a:spcAft>
        <a:defRPr sz="1867">
          <a:solidFill>
            <a:srgbClr val="000000"/>
          </a:solidFill>
          <a:latin typeface="Arial" pitchFamily="34" charset="0"/>
          <a:cs typeface="Arial" pitchFamily="34" charset="0"/>
          <a:sym typeface="Arial" panose="020B0604020202020204" pitchFamily="34" charset="0"/>
        </a:defRPr>
      </a:lvl2pPr>
      <a:lvl3pPr algn="l" rtl="0" eaLnBrk="0" fontAlgn="base" hangingPunct="0">
        <a:spcBef>
          <a:spcPct val="0"/>
        </a:spcBef>
        <a:spcAft>
          <a:spcPct val="0"/>
        </a:spcAft>
        <a:defRPr sz="1867">
          <a:solidFill>
            <a:srgbClr val="000000"/>
          </a:solidFill>
          <a:latin typeface="Arial" pitchFamily="34" charset="0"/>
          <a:cs typeface="Arial" pitchFamily="34" charset="0"/>
          <a:sym typeface="Arial" panose="020B0604020202020204" pitchFamily="34" charset="0"/>
        </a:defRPr>
      </a:lvl3pPr>
      <a:lvl4pPr algn="l" rtl="0" eaLnBrk="0" fontAlgn="base" hangingPunct="0">
        <a:spcBef>
          <a:spcPct val="0"/>
        </a:spcBef>
        <a:spcAft>
          <a:spcPct val="0"/>
        </a:spcAft>
        <a:defRPr sz="1867">
          <a:solidFill>
            <a:srgbClr val="000000"/>
          </a:solidFill>
          <a:latin typeface="Arial" pitchFamily="34" charset="0"/>
          <a:cs typeface="Arial" pitchFamily="34" charset="0"/>
          <a:sym typeface="Arial" panose="020B0604020202020204" pitchFamily="34" charset="0"/>
        </a:defRPr>
      </a:lvl4pPr>
      <a:lvl5pPr algn="l" rtl="0" eaLnBrk="0" fontAlgn="base" hangingPunct="0">
        <a:spcBef>
          <a:spcPct val="0"/>
        </a:spcBef>
        <a:spcAft>
          <a:spcPct val="0"/>
        </a:spcAft>
        <a:defRPr sz="1867">
          <a:solidFill>
            <a:srgbClr val="000000"/>
          </a:solidFill>
          <a:latin typeface="Arial" pitchFamily="34" charset="0"/>
          <a:cs typeface="Arial" pitchFamily="34" charset="0"/>
          <a:sym typeface="Arial" panose="020B0604020202020204" pitchFamily="34" charset="0"/>
        </a:defRPr>
      </a:lvl5pPr>
      <a:lvl6pPr marL="609585" algn="l" rtl="0" eaLnBrk="0" fontAlgn="base" hangingPunct="0">
        <a:spcBef>
          <a:spcPct val="0"/>
        </a:spcBef>
        <a:spcAft>
          <a:spcPct val="0"/>
        </a:spcAft>
        <a:defRPr sz="1867">
          <a:solidFill>
            <a:srgbClr val="000000"/>
          </a:solidFill>
          <a:latin typeface="Arial" pitchFamily="34" charset="0"/>
          <a:cs typeface="Arial" pitchFamily="34" charset="0"/>
          <a:sym typeface="Arial" pitchFamily="34" charset="0"/>
        </a:defRPr>
      </a:lvl6pPr>
      <a:lvl7pPr marL="1219170" algn="l" rtl="0" eaLnBrk="0" fontAlgn="base" hangingPunct="0">
        <a:spcBef>
          <a:spcPct val="0"/>
        </a:spcBef>
        <a:spcAft>
          <a:spcPct val="0"/>
        </a:spcAft>
        <a:defRPr sz="1867">
          <a:solidFill>
            <a:srgbClr val="000000"/>
          </a:solidFill>
          <a:latin typeface="Arial" pitchFamily="34" charset="0"/>
          <a:cs typeface="Arial" pitchFamily="34" charset="0"/>
          <a:sym typeface="Arial" pitchFamily="34" charset="0"/>
        </a:defRPr>
      </a:lvl7pPr>
      <a:lvl8pPr marL="1828754" algn="l" rtl="0" eaLnBrk="0" fontAlgn="base" hangingPunct="0">
        <a:spcBef>
          <a:spcPct val="0"/>
        </a:spcBef>
        <a:spcAft>
          <a:spcPct val="0"/>
        </a:spcAft>
        <a:defRPr sz="1867">
          <a:solidFill>
            <a:srgbClr val="000000"/>
          </a:solidFill>
          <a:latin typeface="Arial" pitchFamily="34" charset="0"/>
          <a:cs typeface="Arial" pitchFamily="34" charset="0"/>
          <a:sym typeface="Arial" pitchFamily="34" charset="0"/>
        </a:defRPr>
      </a:lvl8pPr>
      <a:lvl9pPr marL="2438339" algn="l" rtl="0" eaLnBrk="0" fontAlgn="base" hangingPunct="0">
        <a:spcBef>
          <a:spcPct val="0"/>
        </a:spcBef>
        <a:spcAft>
          <a:spcPct val="0"/>
        </a:spcAft>
        <a:defRPr sz="1867">
          <a:solidFill>
            <a:srgbClr val="000000"/>
          </a:solidFill>
          <a:latin typeface="Arial" pitchFamily="34" charset="0"/>
          <a:cs typeface="Arial" pitchFamily="34" charset="0"/>
          <a:sym typeface="Arial" pitchFamily="34" charset="0"/>
        </a:defRPr>
      </a:lvl9pPr>
    </p:titleStyle>
    <p:bodyStyle>
      <a:defPPr marR="0" lvl="0" algn="l" rtl="0">
        <a:lnSpc>
          <a:spcPct val="100000"/>
        </a:lnSpc>
        <a:spcBef>
          <a:spcPts val="0"/>
        </a:spcBef>
        <a:spcAft>
          <a:spcPts val="0"/>
        </a:spcAft>
      </a:defPPr>
      <a:lvl1pPr marL="457189" indent="-457189"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1pPr>
      <a:lvl2pPr marL="990575" lvl="1" indent="-380990"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2pPr>
      <a:lvl3pPr marL="1523962" lvl="2" indent="-304792"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3pPr>
      <a:lvl4pPr marL="2133547" lvl="3" indent="-304792"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4pPr>
      <a:lvl5pPr marL="2743131" lvl="4" indent="-304792" algn="l" rtl="0" eaLnBrk="0" fontAlgn="base" hangingPunct="0">
        <a:spcBef>
          <a:spcPct val="0"/>
        </a:spcBef>
        <a:spcAft>
          <a:spcPct val="0"/>
        </a:spcAft>
        <a:buChar char="»"/>
        <a:defRPr sz="1867">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73.emf"/><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74.emf"/><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77.emf"/><Relationship Id="rId2" Type="http://schemas.openxmlformats.org/officeDocument/2006/relationships/image" Target="../media/image76.emf"/><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78.emf"/><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80.emf"/><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81.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82.emf"/><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83.emf"/><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84.emf"/><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85.emf"/><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86.emf"/><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88.emf"/><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89.emf"/><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90.emf"/><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91.emf"/><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image" Target="../media/image93.emf"/><Relationship Id="rId2" Type="http://schemas.openxmlformats.org/officeDocument/2006/relationships/image" Target="../media/image92.emf"/><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95.emf"/><Relationship Id="rId2" Type="http://schemas.openxmlformats.org/officeDocument/2006/relationships/image" Target="../media/image94.emf"/><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97.emf"/><Relationship Id="rId2" Type="http://schemas.openxmlformats.org/officeDocument/2006/relationships/image" Target="../media/image96.emf"/><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9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99.emf"/><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100.emf"/><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101.emf"/><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103.emf"/><Relationship Id="rId2" Type="http://schemas.openxmlformats.org/officeDocument/2006/relationships/image" Target="../media/image102.emf"/><Relationship Id="rId1" Type="http://schemas.openxmlformats.org/officeDocument/2006/relationships/slideLayout" Target="../slideLayouts/slideLayout2.xml"/><Relationship Id="rId4" Type="http://schemas.openxmlformats.org/officeDocument/2006/relationships/image" Target="../media/image104.emf"/></Relationships>
</file>

<file path=ppt/slides/_rels/slide134.xml.rels><?xml version="1.0" encoding="UTF-8" standalone="yes"?>
<Relationships xmlns="http://schemas.openxmlformats.org/package/2006/relationships"><Relationship Id="rId2" Type="http://schemas.openxmlformats.org/officeDocument/2006/relationships/image" Target="../media/image105.emf"/><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106.emf"/><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3" Type="http://schemas.openxmlformats.org/officeDocument/2006/relationships/image" Target="../media/image108.emf"/><Relationship Id="rId2" Type="http://schemas.openxmlformats.org/officeDocument/2006/relationships/image" Target="../media/image107.emf"/><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109.emf"/><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image" Target="../media/image110.emf"/><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image" Target="../media/image111.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image" Target="../media/image113.emf"/><Relationship Id="rId2" Type="http://schemas.openxmlformats.org/officeDocument/2006/relationships/image" Target="../media/image112.emf"/><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11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image" Target="../media/image46.emf"/><Relationship Id="rId1" Type="http://schemas.openxmlformats.org/officeDocument/2006/relationships/slideLayout" Target="../slideLayouts/slideLayout2.xml"/><Relationship Id="rId4" Type="http://schemas.openxmlformats.org/officeDocument/2006/relationships/image" Target="../media/image48.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hyperlink" Target="http://apache.claz.org/hadoop/common/hadoop-" TargetMode="Externa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69.emf"/><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7943" y="410105"/>
            <a:ext cx="8786283" cy="1280583"/>
          </a:xfrm>
        </p:spPr>
        <p:txBody>
          <a:bodyPr/>
          <a:lstStyle/>
          <a:p>
            <a:pPr algn="ctr"/>
            <a:r>
              <a:rPr lang="en-US" b="1" dirty="0">
                <a:solidFill>
                  <a:srgbClr val="C00000"/>
                </a:solidFill>
              </a:rPr>
              <a:t>Module-4</a:t>
            </a:r>
            <a:endParaRPr lang="en-US" dirty="0"/>
          </a:p>
        </p:txBody>
      </p:sp>
      <p:sp>
        <p:nvSpPr>
          <p:cNvPr id="3" name="Content Placeholder 2"/>
          <p:cNvSpPr>
            <a:spLocks noGrp="1"/>
          </p:cNvSpPr>
          <p:nvPr>
            <p:ph type="body" idx="1"/>
          </p:nvPr>
        </p:nvSpPr>
        <p:spPr>
          <a:xfrm>
            <a:off x="838200" y="1084562"/>
            <a:ext cx="10515600" cy="4351338"/>
          </a:xfrm>
        </p:spPr>
        <p:txBody>
          <a:bodyPr>
            <a:normAutofit/>
          </a:bodyPr>
          <a:lstStyle/>
          <a:p>
            <a:pPr marL="0" indent="0" algn="just">
              <a:buNone/>
            </a:pPr>
            <a:endParaRPr lang="en-US" dirty="0">
              <a:latin typeface="Verdana" panose="020B0604030504040204" pitchFamily="34" charset="0"/>
              <a:ea typeface="Verdana" panose="020B0604030504040204" pitchFamily="34" charset="0"/>
              <a:cs typeface="Verdana" panose="020B0604030504040204" pitchFamily="34" charset="0"/>
            </a:endParaRPr>
          </a:p>
          <a:p>
            <a:pPr marL="0" indent="0" algn="ctr">
              <a:buNone/>
            </a:pPr>
            <a:endParaRPr lang="en-US" sz="4800" b="1" dirty="0"/>
          </a:p>
          <a:p>
            <a:pPr marL="0" marR="0" indent="0" algn="ctr">
              <a:spcBef>
                <a:spcPts val="0"/>
              </a:spcBef>
              <a:spcAft>
                <a:spcPts val="0"/>
              </a:spcAft>
              <a:buNone/>
            </a:pPr>
            <a:r>
              <a:rPr lang="en-US" sz="4800" b="1" spc="-8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MapReduce, Hive and Pig</a:t>
            </a:r>
            <a:endParaRPr lang="en-US" sz="4800" b="1" dirty="0"/>
          </a:p>
        </p:txBody>
      </p:sp>
    </p:spTree>
    <p:extLst>
      <p:ext uri="{BB962C8B-B14F-4D97-AF65-F5344CB8AC3E}">
        <p14:creationId xmlns:p14="http://schemas.microsoft.com/office/powerpoint/2010/main" val="3091462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296214"/>
            <a:ext cx="11941791" cy="5852537"/>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Tabular Data Store</a:t>
            </a:r>
            <a:r>
              <a:rPr lang="en-US" sz="2200" dirty="0">
                <a:latin typeface="Verdana" panose="020B0604030504040204" pitchFamily="34" charset="0"/>
                <a:ea typeface="Verdana" panose="020B0604030504040204" pitchFamily="34" charset="0"/>
                <a:cs typeface="Verdana" panose="020B0604030504040204" pitchFamily="34" charset="0"/>
              </a:rPr>
              <a:t> refers to table, column-family or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like Data Store.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Column family Big Data store </a:t>
            </a:r>
            <a:r>
              <a:rPr lang="en-US" sz="2200" dirty="0">
                <a:latin typeface="Verdana" panose="020B0604030504040204" pitchFamily="34" charset="0"/>
                <a:ea typeface="Verdana" panose="020B0604030504040204" pitchFamily="34" charset="0"/>
                <a:cs typeface="Verdana" panose="020B0604030504040204" pitchFamily="34" charset="0"/>
              </a:rPr>
              <a:t>refers to a storage in logical groups of column families. The storage may be similar to columns of sparse matrix. They use a pair of row and column keys to access the column fields.</a:t>
            </a:r>
          </a:p>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BigTable</a:t>
            </a:r>
            <a:r>
              <a:rPr lang="en-US" sz="2200" b="1" dirty="0">
                <a:latin typeface="Verdana" panose="020B0604030504040204" pitchFamily="34" charset="0"/>
                <a:ea typeface="Verdana" panose="020B0604030504040204" pitchFamily="34" charset="0"/>
                <a:cs typeface="Verdana" panose="020B0604030504040204" pitchFamily="34" charset="0"/>
              </a:rPr>
              <a:t> Data Store </a:t>
            </a:r>
            <a:r>
              <a:rPr lang="en-US" sz="2200" dirty="0">
                <a:latin typeface="Verdana" panose="020B0604030504040204" pitchFamily="34" charset="0"/>
                <a:ea typeface="Verdana" panose="020B0604030504040204" pitchFamily="34" charset="0"/>
                <a:cs typeface="Verdana" panose="020B0604030504040204" pitchFamily="34" charset="0"/>
              </a:rPr>
              <a:t>is a popular column-family based Data Store. Row key, column key and timestamp uniquely identify a value. Google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HBase</a:t>
            </a:r>
            <a:r>
              <a:rPr lang="en-US" sz="2200" dirty="0">
                <a:latin typeface="Verdana" panose="020B0604030504040204" pitchFamily="34" charset="0"/>
                <a:ea typeface="Verdana" panose="020B0604030504040204" pitchFamily="34" charset="0"/>
                <a:cs typeface="Verdana" panose="020B0604030504040204" pitchFamily="34" charset="0"/>
              </a:rPr>
              <a:t> and Cassandra DBs use the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Data Store model.</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Document Store </a:t>
            </a:r>
            <a:r>
              <a:rPr lang="en-US" sz="2200" dirty="0">
                <a:latin typeface="Verdana" panose="020B0604030504040204" pitchFamily="34" charset="0"/>
                <a:ea typeface="Verdana" panose="020B0604030504040204" pitchFamily="34" charset="0"/>
                <a:cs typeface="Verdana" panose="020B0604030504040204" pitchFamily="34" charset="0"/>
              </a:rPr>
              <a:t>means a NoSQL DB which stores hierarchical information in a single unit called document. Document stores data in nested hierarchies; for example in XML document object model, JSON formats data model.</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1210475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Dropping a Database</a:t>
            </a:r>
          </a:p>
        </p:txBody>
      </p:sp>
      <p:pic>
        <p:nvPicPr>
          <p:cNvPr id="4" name="Content Placeholder 3"/>
          <p:cNvPicPr>
            <a:picLocks noGrp="1" noChangeAspect="1"/>
          </p:cNvPicPr>
          <p:nvPr>
            <p:ph idx="4294967295"/>
          </p:nvPr>
        </p:nvPicPr>
        <p:blipFill>
          <a:blip r:embed="rId2"/>
          <a:stretch>
            <a:fillRect/>
          </a:stretch>
        </p:blipFill>
        <p:spPr>
          <a:xfrm>
            <a:off x="250825" y="2024063"/>
            <a:ext cx="11941175" cy="1403350"/>
          </a:xfrm>
          <a:prstGeom prst="rect">
            <a:avLst/>
          </a:prstGeom>
        </p:spPr>
      </p:pic>
    </p:spTree>
    <p:extLst>
      <p:ext uri="{BB962C8B-B14F-4D97-AF65-F5344CB8AC3E}">
        <p14:creationId xmlns:p14="http://schemas.microsoft.com/office/powerpoint/2010/main" val="23191978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sp>
        <p:nvSpPr>
          <p:cNvPr id="3" name="Content Placeholder 2"/>
          <p:cNvSpPr>
            <a:spLocks noGrp="1"/>
          </p:cNvSpPr>
          <p:nvPr>
            <p:ph type="body" idx="1"/>
          </p:nvPr>
        </p:nvSpPr>
        <p:spPr>
          <a:xfrm>
            <a:off x="649357" y="798490"/>
            <a:ext cx="11428911" cy="5350261"/>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Usages of database commands for CREATE, SHOW and DROP.</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CREATE DATABASE IF NOT EXISTS </a:t>
            </a:r>
            <a:r>
              <a:rPr lang="en-US" sz="2200" dirty="0" err="1">
                <a:latin typeface="Verdana" panose="020B0604030504040204" pitchFamily="34" charset="0"/>
                <a:ea typeface="Verdana" panose="020B0604030504040204" pitchFamily="34" charset="0"/>
                <a:cs typeface="Verdana" panose="020B0604030504040204" pitchFamily="34" charset="0"/>
              </a:rPr>
              <a:t>toys_companyDB</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SHOW DATABASES;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default </a:t>
            </a:r>
            <a:r>
              <a:rPr lang="en-US" sz="2200" dirty="0" err="1">
                <a:latin typeface="Verdana" panose="020B0604030504040204" pitchFamily="34" charset="0"/>
                <a:ea typeface="Verdana" panose="020B0604030504040204" pitchFamily="34" charset="0"/>
                <a:cs typeface="Verdana" panose="020B0604030504040204" pitchFamily="34" charset="0"/>
              </a:rPr>
              <a:t>toys_companyDB</a:t>
            </a:r>
            <a:r>
              <a:rPr lang="en-US" sz="2200" dirty="0">
                <a:latin typeface="Verdana" panose="020B0604030504040204" pitchFamily="34" charset="0"/>
                <a:ea typeface="Verdana" panose="020B0604030504040204" pitchFamily="34" charset="0"/>
                <a:cs typeface="Verdana" panose="020B0604030504040204" pitchFamily="34" charset="0"/>
              </a:rPr>
              <a:t>  //Default database is test.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//Delete </a:t>
            </a:r>
            <a:r>
              <a:rPr lang="en-US" sz="2200" dirty="0" err="1">
                <a:latin typeface="Verdana" panose="020B0604030504040204" pitchFamily="34" charset="0"/>
                <a:ea typeface="Verdana" panose="020B0604030504040204" pitchFamily="34" charset="0"/>
                <a:cs typeface="Verdana" panose="020B0604030504040204" pitchFamily="34" charset="0"/>
              </a:rPr>
              <a:t>dtabase</a:t>
            </a:r>
            <a:r>
              <a:rPr lang="en-US" sz="2200" dirty="0">
                <a:latin typeface="Verdana" panose="020B0604030504040204" pitchFamily="34" charset="0"/>
                <a:ea typeface="Verdana" panose="020B0604030504040204" pitchFamily="34" charset="0"/>
                <a:cs typeface="Verdana" panose="020B0604030504040204" pitchFamily="34" charset="0"/>
              </a:rPr>
              <a:t> using the command: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Drop Database </a:t>
            </a:r>
            <a:r>
              <a:rPr lang="en-US" sz="2200" dirty="0" err="1">
                <a:latin typeface="Verdana" panose="020B0604030504040204" pitchFamily="34" charset="0"/>
                <a:ea typeface="Verdana" panose="020B0604030504040204" pitchFamily="34" charset="0"/>
                <a:cs typeface="Verdana" panose="020B0604030504040204" pitchFamily="34" charset="0"/>
              </a:rPr>
              <a:t>toys_companyDB</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50661390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6" y="122062"/>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4.5.2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HiveQL</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Data Manipulation Language (DML)</a:t>
            </a:r>
          </a:p>
        </p:txBody>
      </p:sp>
      <p:sp>
        <p:nvSpPr>
          <p:cNvPr id="3" name="Content Placeholder 2"/>
          <p:cNvSpPr>
            <a:spLocks noGrp="1"/>
          </p:cNvSpPr>
          <p:nvPr>
            <p:ph type="body" idx="1"/>
          </p:nvPr>
        </p:nvSpPr>
        <p:spPr>
          <a:xfrm>
            <a:off x="410818" y="1484243"/>
            <a:ext cx="11065566" cy="4664508"/>
          </a:xfrm>
        </p:spPr>
        <p:txBody>
          <a:bodyPr>
            <a:normAutofit/>
          </a:bodyPr>
          <a:lstStyle/>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commands for data manipulation are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USE &lt;database name&gt;,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DROP DATABASE,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DROP SCHEMA,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ALTER TABLE,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DROP TABLE, and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LOAD DATA.</a:t>
            </a:r>
          </a:p>
        </p:txBody>
      </p:sp>
    </p:spTree>
    <p:extLst>
      <p:ext uri="{BB962C8B-B14F-4D97-AF65-F5344CB8AC3E}">
        <p14:creationId xmlns:p14="http://schemas.microsoft.com/office/powerpoint/2010/main" val="101247306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Loading Data into HIVE DB</a:t>
            </a:r>
          </a:p>
        </p:txBody>
      </p:sp>
      <p:pic>
        <p:nvPicPr>
          <p:cNvPr id="4" name="Content Placeholder 3"/>
          <p:cNvPicPr>
            <a:picLocks noGrp="1" noChangeAspect="1"/>
          </p:cNvPicPr>
          <p:nvPr>
            <p:ph idx="4294967295"/>
          </p:nvPr>
        </p:nvPicPr>
        <p:blipFill>
          <a:blip r:embed="rId2"/>
          <a:stretch>
            <a:fillRect/>
          </a:stretch>
        </p:blipFill>
        <p:spPr>
          <a:xfrm>
            <a:off x="250825" y="1389063"/>
            <a:ext cx="11941175" cy="4046537"/>
          </a:xfrm>
          <a:prstGeom prst="rect">
            <a:avLst/>
          </a:prstGeom>
        </p:spPr>
      </p:pic>
    </p:spTree>
    <p:extLst>
      <p:ext uri="{BB962C8B-B14F-4D97-AF65-F5344CB8AC3E}">
        <p14:creationId xmlns:p14="http://schemas.microsoft.com/office/powerpoint/2010/main" val="284370505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250825" y="1300163"/>
            <a:ext cx="11941175" cy="3992562"/>
          </a:xfrm>
          <a:prstGeom prst="rect">
            <a:avLst/>
          </a:prstGeom>
        </p:spPr>
      </p:pic>
    </p:spTree>
    <p:extLst>
      <p:ext uri="{BB962C8B-B14F-4D97-AF65-F5344CB8AC3E}">
        <p14:creationId xmlns:p14="http://schemas.microsoft.com/office/powerpoint/2010/main" val="56156559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6" y="13494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 for usages of data manipulation commands, INSERT, ALTER, and DROP.</a:t>
            </a:r>
          </a:p>
        </p:txBody>
      </p:sp>
      <p:pic>
        <p:nvPicPr>
          <p:cNvPr id="4" name="Content Placeholder 3"/>
          <p:cNvPicPr>
            <a:picLocks noGrp="1" noChangeAspect="1"/>
          </p:cNvPicPr>
          <p:nvPr>
            <p:ph idx="4294967295"/>
          </p:nvPr>
        </p:nvPicPr>
        <p:blipFill>
          <a:blip r:embed="rId2"/>
          <a:stretch>
            <a:fillRect/>
          </a:stretch>
        </p:blipFill>
        <p:spPr>
          <a:xfrm>
            <a:off x="250825" y="2011363"/>
            <a:ext cx="11941175" cy="3490912"/>
          </a:xfrm>
          <a:prstGeom prst="rect">
            <a:avLst/>
          </a:prstGeom>
        </p:spPr>
      </p:pic>
      <p:pic>
        <p:nvPicPr>
          <p:cNvPr id="5" name="Picture 4"/>
          <p:cNvPicPr>
            <a:picLocks noChangeAspect="1"/>
          </p:cNvPicPr>
          <p:nvPr/>
        </p:nvPicPr>
        <p:blipFill>
          <a:blip r:embed="rId3"/>
          <a:stretch>
            <a:fillRect/>
          </a:stretch>
        </p:blipFill>
        <p:spPr>
          <a:xfrm>
            <a:off x="2810862" y="3417314"/>
            <a:ext cx="5470253" cy="1623724"/>
          </a:xfrm>
          <a:prstGeom prst="rect">
            <a:avLst/>
          </a:prstGeom>
        </p:spPr>
      </p:pic>
    </p:spTree>
    <p:extLst>
      <p:ext uri="{BB962C8B-B14F-4D97-AF65-F5344CB8AC3E}">
        <p14:creationId xmlns:p14="http://schemas.microsoft.com/office/powerpoint/2010/main" val="234308493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Solution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i</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Loading Data</a:t>
            </a:r>
          </a:p>
        </p:txBody>
      </p:sp>
      <p:pic>
        <p:nvPicPr>
          <p:cNvPr id="5" name="Content Placeholder 4"/>
          <p:cNvPicPr>
            <a:picLocks noGrp="1" noChangeAspect="1"/>
          </p:cNvPicPr>
          <p:nvPr>
            <p:ph idx="4294967295"/>
          </p:nvPr>
        </p:nvPicPr>
        <p:blipFill>
          <a:blip r:embed="rId2"/>
          <a:stretch>
            <a:fillRect/>
          </a:stretch>
        </p:blipFill>
        <p:spPr>
          <a:xfrm>
            <a:off x="250825" y="2600325"/>
            <a:ext cx="11941175" cy="1900238"/>
          </a:xfrm>
          <a:prstGeom prst="rect">
            <a:avLst/>
          </a:prstGeom>
        </p:spPr>
      </p:pic>
    </p:spTree>
    <p:extLst>
      <p:ext uri="{BB962C8B-B14F-4D97-AF65-F5344CB8AC3E}">
        <p14:creationId xmlns:p14="http://schemas.microsoft.com/office/powerpoint/2010/main" val="169085125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356" y="-71121"/>
            <a:ext cx="11941791" cy="727944"/>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Solution (ii): Alter</a:t>
            </a:r>
          </a:p>
        </p:txBody>
      </p:sp>
      <p:pic>
        <p:nvPicPr>
          <p:cNvPr id="4" name="Content Placeholder 3"/>
          <p:cNvPicPr>
            <a:picLocks noGrp="1" noChangeAspect="1"/>
          </p:cNvPicPr>
          <p:nvPr>
            <p:ph idx="4294967295"/>
          </p:nvPr>
        </p:nvPicPr>
        <p:blipFill>
          <a:blip r:embed="rId2"/>
          <a:stretch>
            <a:fillRect/>
          </a:stretch>
        </p:blipFill>
        <p:spPr>
          <a:xfrm>
            <a:off x="4914900" y="657225"/>
            <a:ext cx="7277100" cy="5718175"/>
          </a:xfrm>
          <a:prstGeom prst="rect">
            <a:avLst/>
          </a:prstGeom>
        </p:spPr>
      </p:pic>
    </p:spTree>
    <p:extLst>
      <p:ext uri="{BB962C8B-B14F-4D97-AF65-F5344CB8AC3E}">
        <p14:creationId xmlns:p14="http://schemas.microsoft.com/office/powerpoint/2010/main" val="388612634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Solution (iii): Delete</a:t>
            </a:r>
          </a:p>
        </p:txBody>
      </p:sp>
      <p:pic>
        <p:nvPicPr>
          <p:cNvPr id="4" name="Content Placeholder 3"/>
          <p:cNvPicPr>
            <a:picLocks noGrp="1" noChangeAspect="1"/>
          </p:cNvPicPr>
          <p:nvPr>
            <p:ph idx="4294967295"/>
          </p:nvPr>
        </p:nvPicPr>
        <p:blipFill>
          <a:blip r:embed="rId2"/>
          <a:stretch>
            <a:fillRect/>
          </a:stretch>
        </p:blipFill>
        <p:spPr>
          <a:xfrm>
            <a:off x="0" y="1185863"/>
            <a:ext cx="8515350" cy="4799012"/>
          </a:xfrm>
          <a:prstGeom prst="rect">
            <a:avLst/>
          </a:prstGeom>
        </p:spPr>
      </p:pic>
    </p:spTree>
    <p:extLst>
      <p:ext uri="{BB962C8B-B14F-4D97-AF65-F5344CB8AC3E}">
        <p14:creationId xmlns:p14="http://schemas.microsoft.com/office/powerpoint/2010/main" val="71095867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4.5.3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HiveQL</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For Querying the Data</a:t>
            </a:r>
          </a:p>
        </p:txBody>
      </p:sp>
      <p:sp>
        <p:nvSpPr>
          <p:cNvPr id="3" name="Content Placeholder 2"/>
          <p:cNvSpPr>
            <a:spLocks noGrp="1"/>
          </p:cNvSpPr>
          <p:nvPr>
            <p:ph type="body" idx="1"/>
          </p:nvPr>
        </p:nvSpPr>
        <p:spPr>
          <a:xfrm>
            <a:off x="136477" y="795021"/>
            <a:ext cx="11941791" cy="5196290"/>
          </a:xfrm>
        </p:spPr>
        <p:txBody>
          <a:bodyPr>
            <a:normAutofit/>
          </a:bodyPr>
          <a:lstStyle/>
          <a:p>
            <a:pPr algn="just">
              <a:lnSpc>
                <a:spcPct val="100000"/>
              </a:lnSpc>
            </a:pPr>
            <a:r>
              <a:rPr lang="en-US" sz="2200" dirty="0">
                <a:latin typeface="Verdana" panose="020B0604030504040204" pitchFamily="34" charset="0"/>
                <a:ea typeface="Verdana" panose="020B0604030504040204" pitchFamily="34" charset="0"/>
                <a:cs typeface="Verdana" panose="020B0604030504040204" pitchFamily="34" charset="0"/>
              </a:rPr>
              <a:t>For any data analysis application there is a need for partitioning and storing the data. </a:t>
            </a:r>
          </a:p>
          <a:p>
            <a:pPr algn="just">
              <a:lnSpc>
                <a:spcPct val="100000"/>
              </a:lnSpc>
            </a:pPr>
            <a:r>
              <a:rPr lang="en-US" sz="2200" dirty="0">
                <a:latin typeface="Verdana" panose="020B0604030504040204" pitchFamily="34" charset="0"/>
                <a:ea typeface="Verdana" panose="020B0604030504040204" pitchFamily="34" charset="0"/>
                <a:cs typeface="Verdana" panose="020B0604030504040204" pitchFamily="34" charset="0"/>
              </a:rPr>
              <a:t>A data warehouse should have a large number of partitions where the tables, files and databases store. </a:t>
            </a:r>
          </a:p>
          <a:p>
            <a:pPr algn="just">
              <a:lnSpc>
                <a:spcPct val="100000"/>
              </a:lnSpc>
            </a:pPr>
            <a:r>
              <a:rPr lang="en-US" sz="2200" dirty="0">
                <a:latin typeface="Verdana" panose="020B0604030504040204" pitchFamily="34" charset="0"/>
                <a:ea typeface="Verdana" panose="020B0604030504040204" pitchFamily="34" charset="0"/>
                <a:cs typeface="Verdana" panose="020B0604030504040204" pitchFamily="34" charset="0"/>
              </a:rPr>
              <a:t>Querying then requires sorting, aggregating and joining functions.</a:t>
            </a:r>
          </a:p>
        </p:txBody>
      </p:sp>
      <p:pic>
        <p:nvPicPr>
          <p:cNvPr id="4" name="Picture 3"/>
          <p:cNvPicPr>
            <a:picLocks noChangeAspect="1"/>
          </p:cNvPicPr>
          <p:nvPr/>
        </p:nvPicPr>
        <p:blipFill>
          <a:blip r:embed="rId2"/>
          <a:stretch>
            <a:fillRect/>
          </a:stretch>
        </p:blipFill>
        <p:spPr>
          <a:xfrm>
            <a:off x="2107751" y="2903769"/>
            <a:ext cx="7999242" cy="3342484"/>
          </a:xfrm>
          <a:prstGeom prst="rect">
            <a:avLst/>
          </a:prstGeom>
        </p:spPr>
      </p:pic>
    </p:spTree>
    <p:extLst>
      <p:ext uri="{BB962C8B-B14F-4D97-AF65-F5344CB8AC3E}">
        <p14:creationId xmlns:p14="http://schemas.microsoft.com/office/powerpoint/2010/main" val="1810709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23598" y="321972"/>
            <a:ext cx="11941791" cy="6148751"/>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Tuple</a:t>
            </a:r>
            <a:r>
              <a:rPr lang="en-US" sz="2200" dirty="0">
                <a:latin typeface="Verdana" panose="020B0604030504040204" pitchFamily="34" charset="0"/>
                <a:ea typeface="Verdana" panose="020B0604030504040204" pitchFamily="34" charset="0"/>
                <a:cs typeface="Verdana" panose="020B0604030504040204" pitchFamily="34" charset="0"/>
              </a:rPr>
              <a:t> means an ordered list of elements. Tuples implement the records.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Collection</a:t>
            </a:r>
            <a:r>
              <a:rPr lang="en-US" sz="2200" dirty="0">
                <a:latin typeface="Verdana" panose="020B0604030504040204" pitchFamily="34" charset="0"/>
                <a:ea typeface="Verdana" panose="020B0604030504040204" pitchFamily="34" charset="0"/>
                <a:cs typeface="Verdana" panose="020B0604030504040204" pitchFamily="34" charset="0"/>
              </a:rPr>
              <a:t> means a well-defined collection of distinct objects in a set, the objects of a set are called elements. A collection is similar to a table of RDBMS.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collection in a database also refers to storage of a number of documents. </a:t>
            </a:r>
            <a:br>
              <a:rPr lang="en-US" sz="2200" dirty="0">
                <a:latin typeface="Verdana" panose="020B0604030504040204" pitchFamily="34" charset="0"/>
                <a:ea typeface="Verdana" panose="020B0604030504040204" pitchFamily="34" charset="0"/>
                <a:cs typeface="Verdana" panose="020B0604030504040204" pitchFamily="34" charset="0"/>
              </a:rPr>
            </a:br>
            <a:r>
              <a:rPr lang="en-US" sz="2200" dirty="0">
                <a:latin typeface="Verdana" panose="020B0604030504040204" pitchFamily="34" charset="0"/>
                <a:ea typeface="Verdana" panose="020B0604030504040204" pitchFamily="34" charset="0"/>
                <a:cs typeface="Verdana" panose="020B0604030504040204" pitchFamily="34" charset="0"/>
              </a:rPr>
              <a:t>A collection may store documents which do not have the same fields.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Thus, documents in the collection are schema-less. Thus, it is possible to store documents of varying structures in a collection.</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Aggregate</a:t>
            </a:r>
            <a:r>
              <a:rPr lang="en-US" sz="2200" dirty="0">
                <a:latin typeface="Verdana" panose="020B0604030504040204" pitchFamily="34" charset="0"/>
                <a:ea typeface="Verdana" panose="020B0604030504040204" pitchFamily="34" charset="0"/>
                <a:cs typeface="Verdana" panose="020B0604030504040204" pitchFamily="34" charset="0"/>
              </a:rPr>
              <a:t> refers to collection of data sets in the key value, column family or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data stores which usually require sequential processing.</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Aggregation function </a:t>
            </a:r>
            <a:r>
              <a:rPr lang="en-US" sz="2200" dirty="0">
                <a:latin typeface="Verdana" panose="020B0604030504040204" pitchFamily="34" charset="0"/>
                <a:ea typeface="Verdana" panose="020B0604030504040204" pitchFamily="34" charset="0"/>
                <a:cs typeface="Verdana" panose="020B0604030504040204" pitchFamily="34" charset="0"/>
              </a:rPr>
              <a:t>refers to a function to find counts, sum, maximum, minimum, other statistical or mathematical function using a collection of datasets, such as column or column-family.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77853917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4.5.3.1 Partitioning</a:t>
            </a:r>
          </a:p>
        </p:txBody>
      </p:sp>
      <p:sp>
        <p:nvSpPr>
          <p:cNvPr id="3" name="Content Placeholder 2"/>
          <p:cNvSpPr>
            <a:spLocks noGrp="1"/>
          </p:cNvSpPr>
          <p:nvPr>
            <p:ph type="body" idx="1"/>
          </p:nvPr>
        </p:nvSpPr>
        <p:spPr>
          <a:xfrm>
            <a:off x="136477" y="952461"/>
            <a:ext cx="11941791"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Table partitioning refers to dividing the table data into some parts based on the values of </a:t>
            </a:r>
            <a:r>
              <a:rPr lang="en-US" sz="2200" b="1" dirty="0">
                <a:latin typeface="Verdana" panose="020B0604030504040204" pitchFamily="34" charset="0"/>
                <a:ea typeface="Verdana" panose="020B0604030504040204" pitchFamily="34" charset="0"/>
                <a:cs typeface="Verdana" panose="020B0604030504040204" pitchFamily="34" charset="0"/>
              </a:rPr>
              <a:t>particular set of columns</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Hive organizes </a:t>
            </a:r>
            <a:r>
              <a:rPr lang="en-US" sz="2200" b="1" dirty="0">
                <a:latin typeface="Verdana" panose="020B0604030504040204" pitchFamily="34" charset="0"/>
                <a:ea typeface="Verdana" panose="020B0604030504040204" pitchFamily="34" charset="0"/>
                <a:cs typeface="Verdana" panose="020B0604030504040204" pitchFamily="34" charset="0"/>
              </a:rPr>
              <a:t>tables into partitions</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Partition makes </a:t>
            </a:r>
            <a:r>
              <a:rPr lang="en-US" sz="2200" b="1" dirty="0">
                <a:latin typeface="Verdana" panose="020B0604030504040204" pitchFamily="34" charset="0"/>
                <a:ea typeface="Verdana" panose="020B0604030504040204" pitchFamily="34" charset="0"/>
                <a:cs typeface="Verdana" panose="020B0604030504040204" pitchFamily="34" charset="0"/>
              </a:rPr>
              <a:t>querying easy and fast</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This is because </a:t>
            </a:r>
            <a:r>
              <a:rPr lang="en-US" sz="2200" b="1" dirty="0">
                <a:latin typeface="Verdana" panose="020B0604030504040204" pitchFamily="34" charset="0"/>
                <a:ea typeface="Verdana" panose="020B0604030504040204" pitchFamily="34" charset="0"/>
                <a:cs typeface="Verdana" panose="020B0604030504040204" pitchFamily="34" charset="0"/>
              </a:rPr>
              <a:t>SELECT is then from the smaller number of column fields</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following example explains the concept of partitioning, columnar and file records formats.</a:t>
            </a:r>
          </a:p>
        </p:txBody>
      </p:sp>
    </p:spTree>
    <p:extLst>
      <p:ext uri="{BB962C8B-B14F-4D97-AF65-F5344CB8AC3E}">
        <p14:creationId xmlns:p14="http://schemas.microsoft.com/office/powerpoint/2010/main" val="302286095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Table Partitioning</a:t>
            </a:r>
          </a:p>
        </p:txBody>
      </p:sp>
      <p:pic>
        <p:nvPicPr>
          <p:cNvPr id="4" name="Content Placeholder 3"/>
          <p:cNvPicPr>
            <a:picLocks noGrp="1" noChangeAspect="1"/>
          </p:cNvPicPr>
          <p:nvPr>
            <p:ph idx="4294967295"/>
          </p:nvPr>
        </p:nvPicPr>
        <p:blipFill>
          <a:blip r:embed="rId2"/>
          <a:stretch>
            <a:fillRect/>
          </a:stretch>
        </p:blipFill>
        <p:spPr>
          <a:xfrm>
            <a:off x="250825" y="1568450"/>
            <a:ext cx="11941175" cy="2470150"/>
          </a:xfrm>
          <a:prstGeom prst="rect">
            <a:avLst/>
          </a:prstGeom>
        </p:spPr>
      </p:pic>
    </p:spTree>
    <p:extLst>
      <p:ext uri="{BB962C8B-B14F-4D97-AF65-F5344CB8AC3E}">
        <p14:creationId xmlns:p14="http://schemas.microsoft.com/office/powerpoint/2010/main" val="128858956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Renaming the Partition</a:t>
            </a:r>
          </a:p>
        </p:txBody>
      </p:sp>
      <p:pic>
        <p:nvPicPr>
          <p:cNvPr id="4" name="Content Placeholder 3"/>
          <p:cNvPicPr>
            <a:picLocks noGrp="1" noChangeAspect="1"/>
          </p:cNvPicPr>
          <p:nvPr>
            <p:ph idx="4294967295"/>
          </p:nvPr>
        </p:nvPicPr>
        <p:blipFill>
          <a:blip r:embed="rId2"/>
          <a:stretch>
            <a:fillRect/>
          </a:stretch>
        </p:blipFill>
        <p:spPr>
          <a:xfrm>
            <a:off x="250825" y="1868488"/>
            <a:ext cx="11941175" cy="1663700"/>
          </a:xfrm>
          <a:prstGeom prst="rect">
            <a:avLst/>
          </a:prstGeom>
        </p:spPr>
      </p:pic>
    </p:spTree>
    <p:extLst>
      <p:ext uri="{BB962C8B-B14F-4D97-AF65-F5344CB8AC3E}">
        <p14:creationId xmlns:p14="http://schemas.microsoft.com/office/powerpoint/2010/main" val="2355332556"/>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Add a partition to the Existing Table</a:t>
            </a:r>
          </a:p>
        </p:txBody>
      </p:sp>
      <p:pic>
        <p:nvPicPr>
          <p:cNvPr id="4" name="Content Placeholder 3"/>
          <p:cNvPicPr>
            <a:picLocks noGrp="1" noChangeAspect="1"/>
          </p:cNvPicPr>
          <p:nvPr>
            <p:ph idx="4294967295"/>
          </p:nvPr>
        </p:nvPicPr>
        <p:blipFill>
          <a:blip r:embed="rId2"/>
          <a:stretch>
            <a:fillRect/>
          </a:stretch>
        </p:blipFill>
        <p:spPr>
          <a:xfrm>
            <a:off x="250825" y="1839913"/>
            <a:ext cx="11941175" cy="3421062"/>
          </a:xfrm>
          <a:prstGeom prst="rect">
            <a:avLst/>
          </a:prstGeom>
        </p:spPr>
      </p:pic>
    </p:spTree>
    <p:extLst>
      <p:ext uri="{BB962C8B-B14F-4D97-AF65-F5344CB8AC3E}">
        <p14:creationId xmlns:p14="http://schemas.microsoft.com/office/powerpoint/2010/main" val="392212951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Drop a partition</a:t>
            </a:r>
          </a:p>
        </p:txBody>
      </p:sp>
      <p:pic>
        <p:nvPicPr>
          <p:cNvPr id="4" name="Content Placeholder 3"/>
          <p:cNvPicPr>
            <a:picLocks noGrp="1" noChangeAspect="1"/>
          </p:cNvPicPr>
          <p:nvPr>
            <p:ph idx="4294967295"/>
          </p:nvPr>
        </p:nvPicPr>
        <p:blipFill>
          <a:blip r:embed="rId2"/>
          <a:stretch>
            <a:fillRect/>
          </a:stretch>
        </p:blipFill>
        <p:spPr>
          <a:xfrm>
            <a:off x="250825" y="2168525"/>
            <a:ext cx="11941175" cy="1708150"/>
          </a:xfrm>
          <a:prstGeom prst="rect">
            <a:avLst/>
          </a:prstGeom>
        </p:spPr>
      </p:pic>
    </p:spTree>
    <p:extLst>
      <p:ext uri="{BB962C8B-B14F-4D97-AF65-F5344CB8AC3E}">
        <p14:creationId xmlns:p14="http://schemas.microsoft.com/office/powerpoint/2010/main" val="398358935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pic>
        <p:nvPicPr>
          <p:cNvPr id="4" name="Content Placeholder 3"/>
          <p:cNvPicPr>
            <a:picLocks noGrp="1" noChangeAspect="1"/>
          </p:cNvPicPr>
          <p:nvPr>
            <p:ph idx="4294967295"/>
          </p:nvPr>
        </p:nvPicPr>
        <p:blipFill>
          <a:blip r:embed="rId2"/>
          <a:stretch>
            <a:fillRect/>
          </a:stretch>
        </p:blipFill>
        <p:spPr>
          <a:xfrm>
            <a:off x="4418013" y="952500"/>
            <a:ext cx="7773987" cy="5422900"/>
          </a:xfrm>
          <a:prstGeom prst="rect">
            <a:avLst/>
          </a:prstGeom>
        </p:spPr>
      </p:pic>
    </p:spTree>
    <p:extLst>
      <p:ext uri="{BB962C8B-B14F-4D97-AF65-F5344CB8AC3E}">
        <p14:creationId xmlns:p14="http://schemas.microsoft.com/office/powerpoint/2010/main" val="275483038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Partitioning: Query Fast Processing</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following example shows how querying is processed fast by using partitioning of a table.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query processes faster when using partition.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Selection of a product of a specific category from a table during query processing takes lesser time when the table has a partition based on a category.</a:t>
            </a:r>
          </a:p>
        </p:txBody>
      </p:sp>
    </p:spTree>
    <p:extLst>
      <p:ext uri="{BB962C8B-B14F-4D97-AF65-F5344CB8AC3E}">
        <p14:creationId xmlns:p14="http://schemas.microsoft.com/office/powerpoint/2010/main" val="75776018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0" y="271463"/>
            <a:ext cx="8634413" cy="5645150"/>
          </a:xfrm>
          <a:prstGeom prst="rect">
            <a:avLst/>
          </a:prstGeom>
        </p:spPr>
      </p:pic>
    </p:spTree>
    <p:extLst>
      <p:ext uri="{BB962C8B-B14F-4D97-AF65-F5344CB8AC3E}">
        <p14:creationId xmlns:p14="http://schemas.microsoft.com/office/powerpoint/2010/main" val="3429023343"/>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250825" y="554038"/>
            <a:ext cx="11941175" cy="5402262"/>
          </a:xfrm>
          <a:prstGeom prst="rect">
            <a:avLst/>
          </a:prstGeom>
        </p:spPr>
      </p:pic>
    </p:spTree>
    <p:extLst>
      <p:ext uri="{BB962C8B-B14F-4D97-AF65-F5344CB8AC3E}">
        <p14:creationId xmlns:p14="http://schemas.microsoft.com/office/powerpoint/2010/main" val="42476789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80304"/>
            <a:ext cx="11941791" cy="5968447"/>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Advantages of Partition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Distributes execution load horizontally.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Query response time becomes faster when processing a small part of the 	data instead of searching the entire dataset.</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Limitations of Partition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Creating a large number of partitions in a table leads to a large number of 	files and directories in HDFS, which is an overhead to </a:t>
            </a:r>
            <a:r>
              <a:rPr lang="en-US" sz="2200" dirty="0" err="1">
                <a:latin typeface="Verdana" panose="020B0604030504040204" pitchFamily="34" charset="0"/>
                <a:ea typeface="Verdana" panose="020B0604030504040204" pitchFamily="34" charset="0"/>
                <a:cs typeface="Verdana" panose="020B0604030504040204" pitchFamily="34" charset="0"/>
              </a:rPr>
              <a:t>NameNode</a:t>
            </a:r>
            <a:r>
              <a:rPr lang="en-US" sz="2200" dirty="0">
                <a:latin typeface="Verdana" panose="020B0604030504040204" pitchFamily="34" charset="0"/>
                <a:ea typeface="Verdana" panose="020B0604030504040204" pitchFamily="34" charset="0"/>
                <a:cs typeface="Verdana" panose="020B0604030504040204" pitchFamily="34" charset="0"/>
              </a:rPr>
              <a:t>, since it 	must keep all metadata for the file system in memory only.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Partitions may optimize some queries based on Where clauses, but they 	may be less responsive for other important queries on grouping clauses.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30193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215989" y="128789"/>
            <a:ext cx="10849575" cy="6019962"/>
          </a:xfrm>
        </p:spPr>
        <p:txBody>
          <a:bodyPr>
            <a:normAutofit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Natural join </a:t>
            </a:r>
            <a:r>
              <a:rPr lang="en-US" sz="2200" dirty="0">
                <a:latin typeface="Verdana" panose="020B0604030504040204" pitchFamily="34" charset="0"/>
                <a:ea typeface="Verdana" panose="020B0604030504040204" pitchFamily="34" charset="0"/>
                <a:cs typeface="Verdana" panose="020B0604030504040204" pitchFamily="34" charset="0"/>
              </a:rPr>
              <a:t>is where two tables join based on all common columns. Both the tables must have the same column name and the data type.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Inner join </a:t>
            </a:r>
            <a:r>
              <a:rPr lang="en-US" sz="2200" dirty="0">
                <a:latin typeface="Verdana" panose="020B0604030504040204" pitchFamily="34" charset="0"/>
                <a:ea typeface="Verdana" panose="020B0604030504040204" pitchFamily="34" charset="0"/>
                <a:cs typeface="Verdana" panose="020B0604030504040204" pitchFamily="34" charset="0"/>
              </a:rPr>
              <a:t>is the default natural join. It refers to two tables that join based on common columns mentioned using the </a:t>
            </a:r>
            <a:r>
              <a:rPr lang="en-US" sz="2200" b="1" dirty="0">
                <a:latin typeface="Verdana" panose="020B0604030504040204" pitchFamily="34" charset="0"/>
                <a:ea typeface="Verdana" panose="020B0604030504040204" pitchFamily="34" charset="0"/>
                <a:cs typeface="Verdana" panose="020B0604030504040204" pitchFamily="34" charset="0"/>
              </a:rPr>
              <a:t>ON clause</a:t>
            </a:r>
            <a:r>
              <a:rPr lang="en-US" sz="2200" dirty="0">
                <a:latin typeface="Verdana" panose="020B0604030504040204" pitchFamily="34" charset="0"/>
                <a:ea typeface="Verdana" panose="020B0604030504040204" pitchFamily="34" charset="0"/>
                <a:cs typeface="Verdana" panose="020B0604030504040204" pitchFamily="34" charset="0"/>
              </a:rPr>
              <a:t>. Inner Join returns all rows from both tables if the columns match.</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Node</a:t>
            </a:r>
            <a:r>
              <a:rPr lang="en-US" sz="2200" dirty="0">
                <a:latin typeface="Verdana" panose="020B0604030504040204" pitchFamily="34" charset="0"/>
                <a:ea typeface="Verdana" panose="020B0604030504040204" pitchFamily="34" charset="0"/>
                <a:cs typeface="Verdana" panose="020B0604030504040204" pitchFamily="34" charset="0"/>
              </a:rPr>
              <a:t> refers to a place for storing data, data block or read or write computations.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Data center </a:t>
            </a:r>
            <a:r>
              <a:rPr lang="en-US" sz="2200" dirty="0">
                <a:latin typeface="Verdana" panose="020B0604030504040204" pitchFamily="34" charset="0"/>
                <a:ea typeface="Verdana" panose="020B0604030504040204" pitchFamily="34" charset="0"/>
                <a:cs typeface="Verdana" panose="020B0604030504040204" pitchFamily="34" charset="0"/>
              </a:rPr>
              <a:t>in a DB refers to a collection of related nodes. Many nodes form a data center or rack.</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Cluster</a:t>
            </a:r>
            <a:r>
              <a:rPr lang="en-US" sz="2200" dirty="0">
                <a:latin typeface="Verdana" panose="020B0604030504040204" pitchFamily="34" charset="0"/>
                <a:ea typeface="Verdana" panose="020B0604030504040204" pitchFamily="34" charset="0"/>
                <a:cs typeface="Verdana" panose="020B0604030504040204" pitchFamily="34" charset="0"/>
              </a:rPr>
              <a:t> refers to a collection of many nodes.</a:t>
            </a:r>
          </a:p>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means a namespace to group multiple column families or in general name given to group of tables.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44803011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67425"/>
            <a:ext cx="11941791" cy="5981326"/>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 large number of partitions will lead to a large number of tasks (which will 	run 	in separate JVM) in each MapReduce job, thus creating a lot of 	overhead in maintaining JVM start up and tear down (A separate task will be 	used for each file). The overhead of JVM start up and tear down can exceed 	the actual processing time in the worst case.</a:t>
            </a:r>
          </a:p>
        </p:txBody>
      </p:sp>
    </p:spTree>
    <p:extLst>
      <p:ext uri="{BB962C8B-B14F-4D97-AF65-F5344CB8AC3E}">
        <p14:creationId xmlns:p14="http://schemas.microsoft.com/office/powerpoint/2010/main" val="243958476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4.5.3.2 Bucketing</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partition itself may have a large number of columns when tables are very large.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Tables or partitions can be sub-divided into buckets.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Division is based on the hash of a column in the table.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CLUSTERED BY clause divides a table into buckets. A coding example on Buckets is given below:</a:t>
            </a:r>
          </a:p>
        </p:txBody>
      </p:sp>
    </p:spTree>
    <p:extLst>
      <p:ext uri="{BB962C8B-B14F-4D97-AF65-F5344CB8AC3E}">
        <p14:creationId xmlns:p14="http://schemas.microsoft.com/office/powerpoint/2010/main" val="135265897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pic>
        <p:nvPicPr>
          <p:cNvPr id="6" name="Content Placeholder 5"/>
          <p:cNvPicPr>
            <a:picLocks noGrp="1" noChangeAspect="1"/>
          </p:cNvPicPr>
          <p:nvPr>
            <p:ph idx="4294967295"/>
          </p:nvPr>
        </p:nvPicPr>
        <p:blipFill>
          <a:blip r:embed="rId2"/>
          <a:stretch>
            <a:fillRect/>
          </a:stretch>
        </p:blipFill>
        <p:spPr>
          <a:xfrm>
            <a:off x="1516063" y="1222375"/>
            <a:ext cx="10675937" cy="5011738"/>
          </a:xfrm>
          <a:prstGeom prst="rect">
            <a:avLst/>
          </a:prstGeom>
        </p:spPr>
      </p:pic>
    </p:spTree>
    <p:extLst>
      <p:ext uri="{BB962C8B-B14F-4D97-AF65-F5344CB8AC3E}">
        <p14:creationId xmlns:p14="http://schemas.microsoft.com/office/powerpoint/2010/main" val="170793012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0" y="0"/>
            <a:ext cx="8255000" cy="6361113"/>
          </a:xfrm>
          <a:prstGeom prst="rect">
            <a:avLst/>
          </a:prstGeom>
        </p:spPr>
      </p:pic>
    </p:spTree>
    <p:extLst>
      <p:ext uri="{BB962C8B-B14F-4D97-AF65-F5344CB8AC3E}">
        <p14:creationId xmlns:p14="http://schemas.microsoft.com/office/powerpoint/2010/main" val="215466242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4.5.3.3 Views</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Views provide ease of programming.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Complex queries simplify using reusable Views.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View provisions the following:</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Saves the query and reduces the query complexity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Use a View like a table but a View does not store data like a table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Hides the complexity by dividing the query into smaller, more manageable 	pieces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The Hive executes the View and then the planner combines the information 	in View definition with the remaining actions on the query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7021855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4.5.3.4 Sub-Queries (Using Views)</a:t>
            </a:r>
          </a:p>
        </p:txBody>
      </p:sp>
      <p:pic>
        <p:nvPicPr>
          <p:cNvPr id="4" name="Content Placeholder 3"/>
          <p:cNvPicPr>
            <a:picLocks noGrp="1" noChangeAspect="1"/>
          </p:cNvPicPr>
          <p:nvPr>
            <p:ph idx="4294967295"/>
          </p:nvPr>
        </p:nvPicPr>
        <p:blipFill>
          <a:blip r:embed="rId2"/>
          <a:stretch>
            <a:fillRect/>
          </a:stretch>
        </p:blipFill>
        <p:spPr>
          <a:xfrm>
            <a:off x="5232400" y="952500"/>
            <a:ext cx="6959600" cy="5357813"/>
          </a:xfrm>
          <a:prstGeom prst="rect">
            <a:avLst/>
          </a:prstGeom>
        </p:spPr>
      </p:pic>
    </p:spTree>
    <p:extLst>
      <p:ext uri="{BB962C8B-B14F-4D97-AF65-F5344CB8AC3E}">
        <p14:creationId xmlns:p14="http://schemas.microsoft.com/office/powerpoint/2010/main" val="1025783205"/>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4.5.4 Aggregation</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Hive supports the following built-in aggregation functions. The usage of these functions is same as the SQL aggregate functions.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136477" y="2086377"/>
            <a:ext cx="6792357" cy="4338841"/>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7117748" y="2577109"/>
            <a:ext cx="5023491" cy="2793382"/>
          </a:xfrm>
          <a:prstGeom prst="rect">
            <a:avLst/>
          </a:prstGeom>
          <a:noFill/>
          <a:ln>
            <a:solidFill>
              <a:schemeClr val="accent1"/>
            </a:solidFill>
          </a:ln>
        </p:spPr>
      </p:pic>
    </p:spTree>
    <p:extLst>
      <p:ext uri="{BB962C8B-B14F-4D97-AF65-F5344CB8AC3E}">
        <p14:creationId xmlns:p14="http://schemas.microsoft.com/office/powerpoint/2010/main" val="2868433420"/>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4.5.5 Join</a:t>
            </a:r>
          </a:p>
        </p:txBody>
      </p:sp>
      <p:sp>
        <p:nvSpPr>
          <p:cNvPr id="3" name="Content Placeholder 2"/>
          <p:cNvSpPr>
            <a:spLocks noGrp="1"/>
          </p:cNvSpPr>
          <p:nvPr>
            <p:ph type="body" idx="1"/>
          </p:nvPr>
        </p:nvSpPr>
        <p:spPr>
          <a:xfrm>
            <a:off x="136477" y="707763"/>
            <a:ext cx="11941791" cy="5196290"/>
          </a:xfrm>
        </p:spPr>
        <p:txBody>
          <a:bodyPr>
            <a:normAutofit/>
          </a:bodyPr>
          <a:lstStyle/>
          <a:p>
            <a:pPr algn="just">
              <a:lnSpc>
                <a:spcPct val="100000"/>
              </a:lnSpc>
            </a:pPr>
            <a:r>
              <a:rPr lang="en-US" sz="2200" dirty="0">
                <a:latin typeface="Verdana" panose="020B0604030504040204" pitchFamily="34" charset="0"/>
                <a:ea typeface="Verdana" panose="020B0604030504040204" pitchFamily="34" charset="0"/>
                <a:cs typeface="Verdana" panose="020B0604030504040204" pitchFamily="34" charset="0"/>
              </a:rPr>
              <a:t>A JOIN clause combines columns of two or more tables, based on a relation between them. </a:t>
            </a:r>
          </a:p>
          <a:p>
            <a:pPr algn="just">
              <a:lnSpc>
                <a:spcPct val="100000"/>
              </a:lnSpc>
            </a:pP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Join is more or less similar to SQL JOINS. </a:t>
            </a:r>
          </a:p>
          <a:p>
            <a:pPr algn="just">
              <a:lnSpc>
                <a:spcPct val="100000"/>
              </a:lnSpc>
            </a:pPr>
            <a:r>
              <a:rPr lang="en-US" sz="2200" b="1" dirty="0">
                <a:latin typeface="Verdana" panose="020B0604030504040204" pitchFamily="34" charset="0"/>
                <a:ea typeface="Verdana" panose="020B0604030504040204" pitchFamily="34" charset="0"/>
                <a:cs typeface="Verdana" panose="020B0604030504040204" pitchFamily="34" charset="0"/>
              </a:rPr>
              <a:t>Example:</a:t>
            </a:r>
          </a:p>
          <a:p>
            <a:pPr algn="just">
              <a:lnSpc>
                <a:spcPct val="100000"/>
              </a:lnSpc>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5" name="Picture 4"/>
          <p:cNvPicPr>
            <a:picLocks noChangeAspect="1"/>
          </p:cNvPicPr>
          <p:nvPr/>
        </p:nvPicPr>
        <p:blipFill>
          <a:blip r:embed="rId2"/>
          <a:stretch>
            <a:fillRect/>
          </a:stretch>
        </p:blipFill>
        <p:spPr>
          <a:xfrm>
            <a:off x="2669306" y="1877565"/>
            <a:ext cx="6894449" cy="2642919"/>
          </a:xfrm>
          <a:prstGeom prst="rect">
            <a:avLst/>
          </a:prstGeom>
        </p:spPr>
      </p:pic>
      <p:pic>
        <p:nvPicPr>
          <p:cNvPr id="6" name="Picture 5"/>
          <p:cNvPicPr>
            <a:picLocks noChangeAspect="1"/>
          </p:cNvPicPr>
          <p:nvPr/>
        </p:nvPicPr>
        <p:blipFill>
          <a:blip r:embed="rId3"/>
          <a:stretch>
            <a:fillRect/>
          </a:stretch>
        </p:blipFill>
        <p:spPr>
          <a:xfrm>
            <a:off x="2669306" y="4331487"/>
            <a:ext cx="6894449" cy="1761564"/>
          </a:xfrm>
          <a:prstGeom prst="rect">
            <a:avLst/>
          </a:prstGeom>
        </p:spPr>
      </p:pic>
    </p:spTree>
    <p:extLst>
      <p:ext uri="{BB962C8B-B14F-4D97-AF65-F5344CB8AC3E}">
        <p14:creationId xmlns:p14="http://schemas.microsoft.com/office/powerpoint/2010/main" val="56985673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0" y="166688"/>
            <a:ext cx="4641850" cy="4946650"/>
          </a:xfrm>
          <a:prstGeom prst="rect">
            <a:avLst/>
          </a:prstGeom>
        </p:spPr>
      </p:pic>
      <p:pic>
        <p:nvPicPr>
          <p:cNvPr id="5" name="Picture 4"/>
          <p:cNvPicPr>
            <a:picLocks noChangeAspect="1"/>
          </p:cNvPicPr>
          <p:nvPr/>
        </p:nvPicPr>
        <p:blipFill>
          <a:blip r:embed="rId3"/>
          <a:stretch>
            <a:fillRect/>
          </a:stretch>
        </p:blipFill>
        <p:spPr>
          <a:xfrm>
            <a:off x="5439022" y="449017"/>
            <a:ext cx="6447120" cy="4019953"/>
          </a:xfrm>
          <a:prstGeom prst="rect">
            <a:avLst/>
          </a:prstGeom>
        </p:spPr>
      </p:pic>
    </p:spTree>
    <p:extLst>
      <p:ext uri="{BB962C8B-B14F-4D97-AF65-F5344CB8AC3E}">
        <p14:creationId xmlns:p14="http://schemas.microsoft.com/office/powerpoint/2010/main" val="1568212910"/>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Join Example</a:t>
            </a:r>
          </a:p>
        </p:txBody>
      </p:sp>
      <p:pic>
        <p:nvPicPr>
          <p:cNvPr id="4" name="Content Placeholder 3"/>
          <p:cNvPicPr>
            <a:picLocks noGrp="1" noChangeAspect="1"/>
          </p:cNvPicPr>
          <p:nvPr>
            <p:ph idx="4294967295"/>
          </p:nvPr>
        </p:nvPicPr>
        <p:blipFill>
          <a:blip r:embed="rId2"/>
          <a:stretch>
            <a:fillRect/>
          </a:stretch>
        </p:blipFill>
        <p:spPr>
          <a:xfrm>
            <a:off x="250825" y="2098675"/>
            <a:ext cx="11941175" cy="2903538"/>
          </a:xfrm>
          <a:prstGeom prst="rect">
            <a:avLst/>
          </a:prstGeom>
        </p:spPr>
      </p:pic>
    </p:spTree>
    <p:extLst>
      <p:ext uri="{BB962C8B-B14F-4D97-AF65-F5344CB8AC3E}">
        <p14:creationId xmlns:p14="http://schemas.microsoft.com/office/powerpoint/2010/main" val="1563396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477078" y="283335"/>
            <a:ext cx="10190922" cy="5865416"/>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Indexing</a:t>
            </a:r>
            <a:r>
              <a:rPr lang="en-US" sz="2200" dirty="0">
                <a:latin typeface="Verdana" panose="020B0604030504040204" pitchFamily="34" charset="0"/>
                <a:ea typeface="Verdana" panose="020B0604030504040204" pitchFamily="34" charset="0"/>
                <a:cs typeface="Verdana" panose="020B0604030504040204" pitchFamily="34" charset="0"/>
              </a:rPr>
              <a:t> to a field means providing reference to a field in a document of collections.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Indexing is used to query and perform operations on that document.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DB creates an index on the </a:t>
            </a:r>
            <a:r>
              <a:rPr lang="en-US" sz="2200" b="1" dirty="0">
                <a:latin typeface="Verdana" panose="020B0604030504040204" pitchFamily="34" charset="0"/>
                <a:ea typeface="Verdana" panose="020B0604030504040204" pitchFamily="34" charset="0"/>
                <a:cs typeface="Verdana" panose="020B0604030504040204" pitchFamily="34" charset="0"/>
              </a:rPr>
              <a:t>_id </a:t>
            </a:r>
            <a:r>
              <a:rPr lang="en-US" sz="2200" dirty="0">
                <a:latin typeface="Verdana" panose="020B0604030504040204" pitchFamily="34" charset="0"/>
                <a:ea typeface="Verdana" panose="020B0604030504040204" pitchFamily="34" charset="0"/>
                <a:cs typeface="Verdana" panose="020B0604030504040204" pitchFamily="34" charset="0"/>
              </a:rPr>
              <a:t>field of every collection</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Projection </a:t>
            </a:r>
            <a:r>
              <a:rPr lang="en-US" sz="2200" dirty="0">
                <a:latin typeface="Verdana" panose="020B0604030504040204" pitchFamily="34" charset="0"/>
                <a:ea typeface="Verdana" panose="020B0604030504040204" pitchFamily="34" charset="0"/>
                <a:cs typeface="Verdana" panose="020B0604030504040204" pitchFamily="34" charset="0"/>
              </a:rPr>
              <a:t>refers to a unary operation (single input or operand) written as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Projection returns a set obtained by selecting only the n attributes. </a:t>
            </a:r>
          </a:p>
        </p:txBody>
      </p:sp>
      <p:pic>
        <p:nvPicPr>
          <p:cNvPr id="4" name="Picture 3"/>
          <p:cNvPicPr>
            <a:picLocks noChangeAspect="1"/>
          </p:cNvPicPr>
          <p:nvPr/>
        </p:nvPicPr>
        <p:blipFill>
          <a:blip r:embed="rId2"/>
          <a:stretch>
            <a:fillRect/>
          </a:stretch>
        </p:blipFill>
        <p:spPr>
          <a:xfrm>
            <a:off x="3168890" y="5236052"/>
            <a:ext cx="4025175" cy="509932"/>
          </a:xfrm>
          <a:prstGeom prst="rect">
            <a:avLst/>
          </a:prstGeom>
        </p:spPr>
      </p:pic>
    </p:spTree>
    <p:extLst>
      <p:ext uri="{BB962C8B-B14F-4D97-AF65-F5344CB8AC3E}">
        <p14:creationId xmlns:p14="http://schemas.microsoft.com/office/powerpoint/2010/main" val="2717160690"/>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Left outer Join Example</a:t>
            </a:r>
          </a:p>
        </p:txBody>
      </p:sp>
      <p:pic>
        <p:nvPicPr>
          <p:cNvPr id="4" name="Content Placeholder 3"/>
          <p:cNvPicPr>
            <a:picLocks noGrp="1" noChangeAspect="1"/>
          </p:cNvPicPr>
          <p:nvPr>
            <p:ph idx="4294967295"/>
          </p:nvPr>
        </p:nvPicPr>
        <p:blipFill>
          <a:blip r:embed="rId2"/>
          <a:stretch>
            <a:fillRect/>
          </a:stretch>
        </p:blipFill>
        <p:spPr>
          <a:xfrm>
            <a:off x="250825" y="2055813"/>
            <a:ext cx="11941175" cy="2989262"/>
          </a:xfrm>
          <a:prstGeom prst="rect">
            <a:avLst/>
          </a:prstGeom>
        </p:spPr>
      </p:pic>
    </p:spTree>
    <p:extLst>
      <p:ext uri="{BB962C8B-B14F-4D97-AF65-F5344CB8AC3E}">
        <p14:creationId xmlns:p14="http://schemas.microsoft.com/office/powerpoint/2010/main" val="4073599032"/>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Right Outer Join Example</a:t>
            </a:r>
          </a:p>
        </p:txBody>
      </p:sp>
      <p:pic>
        <p:nvPicPr>
          <p:cNvPr id="4" name="Content Placeholder 3"/>
          <p:cNvPicPr>
            <a:picLocks noGrp="1" noChangeAspect="1"/>
          </p:cNvPicPr>
          <p:nvPr>
            <p:ph idx="4294967295"/>
          </p:nvPr>
        </p:nvPicPr>
        <p:blipFill>
          <a:blip r:embed="rId2"/>
          <a:stretch>
            <a:fillRect/>
          </a:stretch>
        </p:blipFill>
        <p:spPr>
          <a:xfrm>
            <a:off x="250825" y="2027238"/>
            <a:ext cx="11941175" cy="3046412"/>
          </a:xfrm>
          <a:prstGeom prst="rect">
            <a:avLst/>
          </a:prstGeom>
        </p:spPr>
      </p:pic>
    </p:spTree>
    <p:extLst>
      <p:ext uri="{BB962C8B-B14F-4D97-AF65-F5344CB8AC3E}">
        <p14:creationId xmlns:p14="http://schemas.microsoft.com/office/powerpoint/2010/main" val="5736633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Full Outer Join Example</a:t>
            </a:r>
          </a:p>
        </p:txBody>
      </p:sp>
      <p:pic>
        <p:nvPicPr>
          <p:cNvPr id="4" name="Content Placeholder 3"/>
          <p:cNvPicPr>
            <a:picLocks noGrp="1" noChangeAspect="1"/>
          </p:cNvPicPr>
          <p:nvPr>
            <p:ph idx="4294967295"/>
          </p:nvPr>
        </p:nvPicPr>
        <p:blipFill>
          <a:blip r:embed="rId2"/>
          <a:stretch>
            <a:fillRect/>
          </a:stretch>
        </p:blipFill>
        <p:spPr>
          <a:xfrm>
            <a:off x="250825" y="1822450"/>
            <a:ext cx="11941175" cy="3455988"/>
          </a:xfrm>
          <a:prstGeom prst="rect">
            <a:avLst/>
          </a:prstGeom>
        </p:spPr>
      </p:pic>
    </p:spTree>
    <p:extLst>
      <p:ext uri="{BB962C8B-B14F-4D97-AF65-F5344CB8AC3E}">
        <p14:creationId xmlns:p14="http://schemas.microsoft.com/office/powerpoint/2010/main" val="102282445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4.5.6 Group By Clause</a:t>
            </a:r>
          </a:p>
        </p:txBody>
      </p:sp>
      <p:pic>
        <p:nvPicPr>
          <p:cNvPr id="4" name="Content Placeholder 3"/>
          <p:cNvPicPr>
            <a:picLocks noGrp="1" noChangeAspect="1"/>
          </p:cNvPicPr>
          <p:nvPr>
            <p:ph idx="4294967295"/>
          </p:nvPr>
        </p:nvPicPr>
        <p:blipFill>
          <a:blip r:embed="rId2"/>
          <a:stretch>
            <a:fillRect/>
          </a:stretch>
        </p:blipFill>
        <p:spPr>
          <a:xfrm>
            <a:off x="250825" y="669925"/>
            <a:ext cx="11941175" cy="1042988"/>
          </a:xfrm>
          <a:prstGeom prst="rect">
            <a:avLst/>
          </a:prstGeom>
        </p:spPr>
      </p:pic>
      <p:pic>
        <p:nvPicPr>
          <p:cNvPr id="5" name="Picture 4"/>
          <p:cNvPicPr>
            <a:picLocks noChangeAspect="1"/>
          </p:cNvPicPr>
          <p:nvPr/>
        </p:nvPicPr>
        <p:blipFill>
          <a:blip r:embed="rId3"/>
          <a:stretch>
            <a:fillRect/>
          </a:stretch>
        </p:blipFill>
        <p:spPr>
          <a:xfrm>
            <a:off x="1357153" y="1712601"/>
            <a:ext cx="9898984" cy="4520463"/>
          </a:xfrm>
          <a:prstGeom prst="rect">
            <a:avLst/>
          </a:prstGeom>
        </p:spPr>
      </p:pic>
      <p:pic>
        <p:nvPicPr>
          <p:cNvPr id="6" name="Picture 5"/>
          <p:cNvPicPr>
            <a:picLocks noChangeAspect="1"/>
          </p:cNvPicPr>
          <p:nvPr/>
        </p:nvPicPr>
        <p:blipFill>
          <a:blip r:embed="rId4"/>
          <a:stretch>
            <a:fillRect/>
          </a:stretch>
        </p:blipFill>
        <p:spPr>
          <a:xfrm>
            <a:off x="2239507" y="5885458"/>
            <a:ext cx="2448403" cy="373053"/>
          </a:xfrm>
          <a:prstGeom prst="rect">
            <a:avLst/>
          </a:prstGeom>
        </p:spPr>
      </p:pic>
    </p:spTree>
    <p:extLst>
      <p:ext uri="{BB962C8B-B14F-4D97-AF65-F5344CB8AC3E}">
        <p14:creationId xmlns:p14="http://schemas.microsoft.com/office/powerpoint/2010/main" val="374924050"/>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250825" y="1395413"/>
            <a:ext cx="11941175" cy="3433762"/>
          </a:xfrm>
          <a:prstGeom prst="rect">
            <a:avLst/>
          </a:prstGeom>
        </p:spPr>
      </p:pic>
    </p:spTree>
    <p:extLst>
      <p:ext uri="{BB962C8B-B14F-4D97-AF65-F5344CB8AC3E}">
        <p14:creationId xmlns:p14="http://schemas.microsoft.com/office/powerpoint/2010/main" val="599665464"/>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4.6.1 PIG</a:t>
            </a:r>
          </a:p>
        </p:txBody>
      </p:sp>
      <p:sp>
        <p:nvSpPr>
          <p:cNvPr id="3" name="Content Placeholder 2"/>
          <p:cNvSpPr>
            <a:spLocks noGrp="1"/>
          </p:cNvSpPr>
          <p:nvPr>
            <p:ph type="body" idx="1"/>
          </p:nvPr>
        </p:nvSpPr>
        <p:spPr>
          <a:xfrm>
            <a:off x="136477" y="824248"/>
            <a:ext cx="11941791" cy="5409127"/>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Apache developed Pig, which:</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Is an abstraction over MapReduce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Is an execution framework for parallel processing</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Reduces the complexities of writing a MapReduce program</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Is a high-level dataflow language. Dataflow language means that a Pig 	operation node takes the inputs and generates the output for the next node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Is mostly used in HDFS environment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Performs data manipulation operations at files at data nodes in Hadoop.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733606359"/>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Applications of Apache Pig</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Applications of Pig are: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Analyzing large datasets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Executing tasks involving </a:t>
            </a:r>
            <a:r>
              <a:rPr lang="en-US" sz="2200" dirty="0" err="1">
                <a:latin typeface="Verdana" panose="020B0604030504040204" pitchFamily="34" charset="0"/>
                <a:ea typeface="Verdana" panose="020B0604030504040204" pitchFamily="34" charset="0"/>
                <a:cs typeface="Verdana" panose="020B0604030504040204" pitchFamily="34" charset="0"/>
              </a:rPr>
              <a:t>adhoc</a:t>
            </a:r>
            <a:r>
              <a:rPr lang="en-US" sz="2200" dirty="0">
                <a:latin typeface="Verdana" panose="020B0604030504040204" pitchFamily="34" charset="0"/>
                <a:ea typeface="Verdana" panose="020B0604030504040204" pitchFamily="34" charset="0"/>
                <a:cs typeface="Verdana" panose="020B0604030504040204" pitchFamily="34" charset="0"/>
              </a:rPr>
              <a:t> processing</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Processing large data sources such as web logs and streaming online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Data processing for search platforms. Pig processes different types of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Processing time sensitive data loads; data extracts and analyzes quickly. For 	example, analysis of data from twitter to find patterns for user behavior and 	recommendations.</a:t>
            </a:r>
          </a:p>
        </p:txBody>
      </p:sp>
    </p:spTree>
    <p:extLst>
      <p:ext uri="{BB962C8B-B14F-4D97-AF65-F5344CB8AC3E}">
        <p14:creationId xmlns:p14="http://schemas.microsoft.com/office/powerpoint/2010/main" val="249871611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Features</a:t>
            </a:r>
          </a:p>
        </p:txBody>
      </p:sp>
      <p:sp>
        <p:nvSpPr>
          <p:cNvPr id="3" name="Content Placeholder 2"/>
          <p:cNvSpPr>
            <a:spLocks noGrp="1"/>
          </p:cNvSpPr>
          <p:nvPr>
            <p:ph type="body" idx="1"/>
          </p:nvPr>
        </p:nvSpPr>
        <p:spPr>
          <a:xfrm>
            <a:off x="481034" y="740429"/>
            <a:ext cx="10491766" cy="4492229"/>
          </a:xfrm>
        </p:spPr>
        <p:txBody>
          <a:bodyPr>
            <a:noAutofit/>
          </a:bodyPr>
          <a:lstStyle/>
          <a:p>
            <a:pPr marL="0" indent="0" algn="just">
              <a:lnSpc>
                <a:spcPct val="150000"/>
              </a:lnSpc>
              <a:buNone/>
            </a:pPr>
            <a:r>
              <a:rPr lang="en-US" sz="1800" dirty="0">
                <a:latin typeface="Verdana" panose="020B0604030504040204" pitchFamily="34" charset="0"/>
                <a:ea typeface="Verdana" panose="020B0604030504040204" pitchFamily="34" charset="0"/>
                <a:cs typeface="Verdana" panose="020B0604030504040204" pitchFamily="34" charset="0"/>
              </a:rPr>
              <a:t>(</a:t>
            </a:r>
            <a:r>
              <a:rPr lang="en-US" sz="1800" dirty="0" err="1">
                <a:latin typeface="Verdana" panose="020B0604030504040204" pitchFamily="34" charset="0"/>
                <a:ea typeface="Verdana" panose="020B0604030504040204" pitchFamily="34" charset="0"/>
                <a:cs typeface="Verdana" panose="020B0604030504040204" pitchFamily="34" charset="0"/>
              </a:rPr>
              <a:t>i</a:t>
            </a:r>
            <a:r>
              <a:rPr lang="en-US" sz="1800" dirty="0">
                <a:latin typeface="Verdana" panose="020B0604030504040204" pitchFamily="34" charset="0"/>
                <a:ea typeface="Verdana" panose="020B0604030504040204" pitchFamily="34" charset="0"/>
                <a:cs typeface="Verdana" panose="020B0604030504040204" pitchFamily="34" charset="0"/>
              </a:rPr>
              <a:t>)	Apache PIG helps programmers write complex data transformations using scripts 	(without using Java). Pig Latin language is very similar to SQL and possess a rich set of 	built-in operators, such as group, join, filter, limit, order by, parallel, sort and split. 	It provides an interactive shell known as Grunt to write Pig Latin scripts.</a:t>
            </a:r>
          </a:p>
          <a:p>
            <a:pPr marL="0" indent="0" algn="just">
              <a:lnSpc>
                <a:spcPct val="150000"/>
              </a:lnSpc>
              <a:buNone/>
            </a:pPr>
            <a:r>
              <a:rPr lang="en-US" sz="1800" dirty="0">
                <a:latin typeface="Verdana" panose="020B0604030504040204" pitchFamily="34" charset="0"/>
                <a:ea typeface="Verdana" panose="020B0604030504040204" pitchFamily="34" charset="0"/>
                <a:cs typeface="Verdana" panose="020B0604030504040204" pitchFamily="34" charset="0"/>
              </a:rPr>
              <a:t>(ii)	Creates user defined functions (UDFs) to write custom functions which are not available 	in Pig. A UDF can be in other programming languages, such as Java, Python, Ruby, 	</a:t>
            </a:r>
            <a:r>
              <a:rPr lang="en-US" sz="1800" dirty="0" err="1">
                <a:latin typeface="Verdana" panose="020B0604030504040204" pitchFamily="34" charset="0"/>
                <a:ea typeface="Verdana" panose="020B0604030504040204" pitchFamily="34" charset="0"/>
                <a:cs typeface="Verdana" panose="020B0604030504040204" pitchFamily="34" charset="0"/>
              </a:rPr>
              <a:t>Jython</a:t>
            </a:r>
            <a:r>
              <a:rPr lang="en-US" sz="1800" dirty="0">
                <a:latin typeface="Verdana" panose="020B0604030504040204" pitchFamily="34" charset="0"/>
                <a:ea typeface="Verdana" panose="020B0604030504040204" pitchFamily="34" charset="0"/>
                <a:cs typeface="Verdana" panose="020B0604030504040204" pitchFamily="34" charset="0"/>
              </a:rPr>
              <a:t>, </a:t>
            </a:r>
            <a:r>
              <a:rPr lang="en-US" sz="1800" dirty="0" err="1">
                <a:latin typeface="Verdana" panose="020B0604030504040204" pitchFamily="34" charset="0"/>
                <a:ea typeface="Verdana" panose="020B0604030504040204" pitchFamily="34" charset="0"/>
                <a:cs typeface="Verdana" panose="020B0604030504040204" pitchFamily="34" charset="0"/>
              </a:rPr>
              <a:t>JRuby</a:t>
            </a:r>
            <a:r>
              <a:rPr lang="en-US" sz="1800" dirty="0">
                <a:latin typeface="Verdana" panose="020B0604030504040204" pitchFamily="34" charset="0"/>
                <a:ea typeface="Verdana" panose="020B0604030504040204" pitchFamily="34" charset="0"/>
                <a:cs typeface="Verdana" panose="020B0604030504040204" pitchFamily="34" charset="0"/>
              </a:rPr>
              <a:t>. They easily embed into Pig scripts written in Pig Latin. UDFs provide 	extensibility to the Pig.</a:t>
            </a:r>
          </a:p>
          <a:p>
            <a:pPr marL="0" indent="0" algn="just">
              <a:lnSpc>
                <a:spcPct val="150000"/>
              </a:lnSpc>
              <a:buNone/>
            </a:pPr>
            <a:r>
              <a:rPr lang="en-US" sz="1800" dirty="0">
                <a:latin typeface="Verdana" panose="020B0604030504040204" pitchFamily="34" charset="0"/>
                <a:ea typeface="Verdana" panose="020B0604030504040204" pitchFamily="34" charset="0"/>
                <a:cs typeface="Verdana" panose="020B0604030504040204" pitchFamily="34" charset="0"/>
              </a:rPr>
              <a:t>(iii)	Process any kind of data, structured, semi-structured or unstructured data, coming from 	various sources.</a:t>
            </a:r>
          </a:p>
          <a:p>
            <a:pPr marL="0" indent="0" algn="just">
              <a:lnSpc>
                <a:spcPct val="150000"/>
              </a:lnSpc>
              <a:buNone/>
            </a:pPr>
            <a:r>
              <a:rPr lang="en-US" sz="1800" dirty="0">
                <a:latin typeface="Verdana" panose="020B0604030504040204" pitchFamily="34" charset="0"/>
                <a:ea typeface="Verdana" panose="020B0604030504040204" pitchFamily="34" charset="0"/>
                <a:cs typeface="Verdana" panose="020B0604030504040204" pitchFamily="34" charset="0"/>
              </a:rPr>
              <a:t>(iv)	Reduces the length of codes using multi-query approach. Pig code of 10 lines is equal to 	MapReduce code of 200 lines. Thus, the processing is very fast.</a:t>
            </a:r>
          </a:p>
          <a:p>
            <a:pPr marL="0" indent="0" algn="just">
              <a:lnSpc>
                <a:spcPct val="150000"/>
              </a:lnSpc>
              <a:buNone/>
            </a:pPr>
            <a:endParaRPr lang="en-US" sz="18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59150381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296214"/>
            <a:ext cx="11941791" cy="5852537"/>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	Extracts the data, performs operations on that data and dumps the data in 	the required format in HDFS. The operation is called ETL (Extract Transform 	Load).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	Performs automatic optimization of tasks before execution.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(vii)	Programmers and developers can concentrate on the whole operation 	without a need to create mapper and reducer tasks separately.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98317667"/>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218941"/>
            <a:ext cx="11941791" cy="592981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(viii)	Reads the input data files from HDFS or the data files from other sources 	such as local file system, stores the intermediate data and writes back the 	output in HDFS.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(ix)	Pig characteristics are data reading, processing, programming the UDFs in 	multiple languages and programming multiple queries by fewer codes. This 	causes fast processing.</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	Pig derives guidance from four philosophies, live anywhere, take anything, 	domestic and run as if flying. This justifies the name Pig, as the animal pig 	also has these characteristics. </a:t>
            </a:r>
          </a:p>
        </p:txBody>
      </p:sp>
    </p:spTree>
    <p:extLst>
      <p:ext uri="{BB962C8B-B14F-4D97-AF65-F5344CB8AC3E}">
        <p14:creationId xmlns:p14="http://schemas.microsoft.com/office/powerpoint/2010/main" val="2906424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0"/>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4.2.1 MAPREDUCE MAP TASKS, REDUCE TASKS AND MAPREDUCE EXECUTION</a:t>
            </a:r>
          </a:p>
        </p:txBody>
      </p:sp>
      <p:sp>
        <p:nvSpPr>
          <p:cNvPr id="3" name="Content Placeholder 2"/>
          <p:cNvSpPr>
            <a:spLocks noGrp="1"/>
          </p:cNvSpPr>
          <p:nvPr>
            <p:ph type="body" idx="1"/>
          </p:nvPr>
        </p:nvSpPr>
        <p:spPr>
          <a:xfrm>
            <a:off x="543339" y="1314844"/>
            <a:ext cx="11389155"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Big data processing employs the MapReduce programming model.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Job means a MapReduce program.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Each job consists of several smaller units, called MapReduce tasks.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software execution framework in MapReduce programming defines the parallel tasks. </a:t>
            </a:r>
          </a:p>
        </p:txBody>
      </p:sp>
      <p:pic>
        <p:nvPicPr>
          <p:cNvPr id="4" name="Picture 3"/>
          <p:cNvPicPr>
            <a:picLocks noChangeAspect="1"/>
          </p:cNvPicPr>
          <p:nvPr/>
        </p:nvPicPr>
        <p:blipFill>
          <a:blip r:embed="rId2"/>
          <a:stretch>
            <a:fillRect/>
          </a:stretch>
        </p:blipFill>
        <p:spPr>
          <a:xfrm>
            <a:off x="2382583" y="3899737"/>
            <a:ext cx="6748538" cy="1807944"/>
          </a:xfrm>
          <a:prstGeom prst="rect">
            <a:avLst/>
          </a:prstGeom>
        </p:spPr>
      </p:pic>
      <p:sp>
        <p:nvSpPr>
          <p:cNvPr id="5" name="Rectangle 4"/>
          <p:cNvSpPr/>
          <p:nvPr/>
        </p:nvSpPr>
        <p:spPr>
          <a:xfrm>
            <a:off x="4113453" y="5821532"/>
            <a:ext cx="3286797" cy="369332"/>
          </a:xfrm>
          <a:prstGeom prst="rect">
            <a:avLst/>
          </a:prstGeom>
        </p:spPr>
        <p:txBody>
          <a:bodyPr wrap="none">
            <a:spAutoFit/>
          </a:bodyPr>
          <a:lstStyle/>
          <a:p>
            <a:r>
              <a:rPr lang="en-US" dirty="0"/>
              <a:t>MapReduce Programming Model</a:t>
            </a:r>
          </a:p>
        </p:txBody>
      </p:sp>
    </p:spTree>
    <p:extLst>
      <p:ext uri="{BB962C8B-B14F-4D97-AF65-F5344CB8AC3E}">
        <p14:creationId xmlns:p14="http://schemas.microsoft.com/office/powerpoint/2010/main" val="120856531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Differences between Pig and MapReduce</a:t>
            </a:r>
          </a:p>
        </p:txBody>
      </p:sp>
      <p:pic>
        <p:nvPicPr>
          <p:cNvPr id="4" name="Content Placeholder 3"/>
          <p:cNvPicPr>
            <a:picLocks noGrp="1" noChangeAspect="1"/>
          </p:cNvPicPr>
          <p:nvPr>
            <p:ph idx="4294967295"/>
          </p:nvPr>
        </p:nvPicPr>
        <p:blipFill>
          <a:blip r:embed="rId2"/>
          <a:stretch>
            <a:fillRect/>
          </a:stretch>
        </p:blipFill>
        <p:spPr>
          <a:xfrm>
            <a:off x="1285461" y="666750"/>
            <a:ext cx="8753475" cy="5524500"/>
          </a:xfrm>
          <a:prstGeom prst="rect">
            <a:avLst/>
          </a:prstGeom>
        </p:spPr>
      </p:pic>
    </p:spTree>
    <p:extLst>
      <p:ext uri="{BB962C8B-B14F-4D97-AF65-F5344CB8AC3E}">
        <p14:creationId xmlns:p14="http://schemas.microsoft.com/office/powerpoint/2010/main" val="353922910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Differences between Pig and SQL</a:t>
            </a:r>
          </a:p>
        </p:txBody>
      </p:sp>
      <p:pic>
        <p:nvPicPr>
          <p:cNvPr id="4" name="Content Placeholder 3"/>
          <p:cNvPicPr>
            <a:picLocks noGrp="1" noChangeAspect="1"/>
          </p:cNvPicPr>
          <p:nvPr>
            <p:ph idx="4294967295"/>
          </p:nvPr>
        </p:nvPicPr>
        <p:blipFill>
          <a:blip r:embed="rId2"/>
          <a:stretch>
            <a:fillRect/>
          </a:stretch>
        </p:blipFill>
        <p:spPr>
          <a:xfrm>
            <a:off x="0" y="952500"/>
            <a:ext cx="11941175" cy="1689100"/>
          </a:xfrm>
          <a:prstGeom prst="rect">
            <a:avLst/>
          </a:prstGeom>
        </p:spPr>
      </p:pic>
      <p:pic>
        <p:nvPicPr>
          <p:cNvPr id="5" name="Picture 4"/>
          <p:cNvPicPr>
            <a:picLocks noChangeAspect="1"/>
          </p:cNvPicPr>
          <p:nvPr/>
        </p:nvPicPr>
        <p:blipFill>
          <a:blip r:embed="rId3"/>
          <a:stretch>
            <a:fillRect/>
          </a:stretch>
        </p:blipFill>
        <p:spPr>
          <a:xfrm>
            <a:off x="0" y="2559126"/>
            <a:ext cx="11941175" cy="2874448"/>
          </a:xfrm>
          <a:prstGeom prst="rect">
            <a:avLst/>
          </a:prstGeom>
        </p:spPr>
      </p:pic>
    </p:spTree>
    <p:extLst>
      <p:ext uri="{BB962C8B-B14F-4D97-AF65-F5344CB8AC3E}">
        <p14:creationId xmlns:p14="http://schemas.microsoft.com/office/powerpoint/2010/main" val="151655471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Differences between Pig and Hive</a:t>
            </a:r>
          </a:p>
        </p:txBody>
      </p:sp>
      <p:pic>
        <p:nvPicPr>
          <p:cNvPr id="4" name="Content Placeholder 3"/>
          <p:cNvPicPr>
            <a:picLocks noGrp="1" noChangeAspect="1"/>
          </p:cNvPicPr>
          <p:nvPr>
            <p:ph idx="4294967295"/>
          </p:nvPr>
        </p:nvPicPr>
        <p:blipFill>
          <a:blip r:embed="rId2"/>
          <a:stretch>
            <a:fillRect/>
          </a:stretch>
        </p:blipFill>
        <p:spPr>
          <a:xfrm>
            <a:off x="281747" y="607944"/>
            <a:ext cx="10823575" cy="5195888"/>
          </a:xfrm>
          <a:prstGeom prst="rect">
            <a:avLst/>
          </a:prstGeom>
        </p:spPr>
      </p:pic>
    </p:spTree>
    <p:extLst>
      <p:ext uri="{BB962C8B-B14F-4D97-AF65-F5344CB8AC3E}">
        <p14:creationId xmlns:p14="http://schemas.microsoft.com/office/powerpoint/2010/main" val="171368277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Pig Architecture</a:t>
            </a:r>
          </a:p>
        </p:txBody>
      </p:sp>
      <p:pic>
        <p:nvPicPr>
          <p:cNvPr id="4" name="Content Placeholder 3"/>
          <p:cNvPicPr>
            <a:picLocks noGrp="1" noChangeAspect="1"/>
          </p:cNvPicPr>
          <p:nvPr>
            <p:ph idx="4294967295"/>
          </p:nvPr>
        </p:nvPicPr>
        <p:blipFill>
          <a:blip r:embed="rId2"/>
          <a:stretch>
            <a:fillRect/>
          </a:stretch>
        </p:blipFill>
        <p:spPr>
          <a:xfrm>
            <a:off x="2111375" y="1368425"/>
            <a:ext cx="10080625" cy="4364038"/>
          </a:xfrm>
          <a:prstGeom prst="rect">
            <a:avLst/>
          </a:prstGeom>
        </p:spPr>
      </p:pic>
    </p:spTree>
    <p:extLst>
      <p:ext uri="{BB962C8B-B14F-4D97-AF65-F5344CB8AC3E}">
        <p14:creationId xmlns:p14="http://schemas.microsoft.com/office/powerpoint/2010/main" val="2308456872"/>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93183"/>
            <a:ext cx="11941791" cy="5955568"/>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three ways to execute scripts are: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1.	Grunt Shell: </a:t>
            </a:r>
            <a:r>
              <a:rPr lang="en-US" sz="2200" dirty="0">
                <a:latin typeface="Verdana" panose="020B0604030504040204" pitchFamily="34" charset="0"/>
                <a:ea typeface="Verdana" panose="020B0604030504040204" pitchFamily="34" charset="0"/>
                <a:cs typeface="Verdana" panose="020B0604030504040204" pitchFamily="34" charset="0"/>
              </a:rPr>
              <a:t>An interactive shell of Pig that executes the scripts.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2.	Script File: </a:t>
            </a:r>
            <a:r>
              <a:rPr lang="en-US" sz="2200" dirty="0">
                <a:latin typeface="Verdana" panose="020B0604030504040204" pitchFamily="34" charset="0"/>
                <a:ea typeface="Verdana" panose="020B0604030504040204" pitchFamily="34" charset="0"/>
                <a:cs typeface="Verdana" panose="020B0604030504040204" pitchFamily="34" charset="0"/>
              </a:rPr>
              <a:t>Pig commands written in a script file that execute at Pig Server.</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3.	Embedded Script: </a:t>
            </a:r>
            <a:r>
              <a:rPr lang="en-US" sz="2200" dirty="0">
                <a:latin typeface="Verdana" panose="020B0604030504040204" pitchFamily="34" charset="0"/>
                <a:ea typeface="Verdana" panose="020B0604030504040204" pitchFamily="34" charset="0"/>
                <a:cs typeface="Verdana" panose="020B0604030504040204" pitchFamily="34" charset="0"/>
              </a:rPr>
              <a:t>Create UDFs for the functions unavailable as Pig built-in 	operators. UDF can be in other programming languages. The UDFs can 	embed in Pig Latin Script file.</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49703671"/>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0"/>
            <a:ext cx="11941791" cy="6148751"/>
          </a:xfrm>
        </p:spPr>
        <p:txBody>
          <a:bodyPr>
            <a:normAutofit/>
          </a:bodyPr>
          <a:lstStyle/>
          <a:p>
            <a:pPr marL="0" indent="0" algn="just">
              <a:lnSpc>
                <a:spcPct val="150000"/>
              </a:lnSpc>
              <a:buNone/>
            </a:pPr>
            <a:r>
              <a:rPr lang="en-US" sz="2600" b="1" dirty="0">
                <a:latin typeface="Verdana" panose="020B0604030504040204" pitchFamily="34" charset="0"/>
                <a:ea typeface="Verdana" panose="020B0604030504040204" pitchFamily="34" charset="0"/>
                <a:cs typeface="Verdana" panose="020B0604030504040204" pitchFamily="34" charset="0"/>
              </a:rPr>
              <a:t>1. Parser</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parser handles Pig scripts after passing through Grunt or Pig Server.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Parser performs type checking and checks the script syntax.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output is a Directed Acyclic Graph (DAG).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DAG represents the Pig Latin statements and logical operators. Nodes represent the logical operators. Edges between sequentially traversed nodes represent the </a:t>
            </a:r>
            <a:r>
              <a:rPr lang="en-US" sz="2200" dirty="0" err="1">
                <a:latin typeface="Verdana" panose="020B0604030504040204" pitchFamily="34" charset="0"/>
                <a:ea typeface="Verdana" panose="020B0604030504040204" pitchFamily="34" charset="0"/>
                <a:cs typeface="Verdana" panose="020B0604030504040204" pitchFamily="34" charset="0"/>
              </a:rPr>
              <a:t>dataflows</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02496038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28789"/>
            <a:ext cx="11941791" cy="6019962"/>
          </a:xfrm>
        </p:spPr>
        <p:txBody>
          <a:bodyPr>
            <a:normAutofit/>
          </a:bodyPr>
          <a:lstStyle/>
          <a:p>
            <a:pPr marL="0" indent="0" algn="just">
              <a:lnSpc>
                <a:spcPct val="150000"/>
              </a:lnSpc>
              <a:buNone/>
            </a:pPr>
            <a:r>
              <a:rPr lang="en-US" sz="2400" b="1" dirty="0">
                <a:latin typeface="Verdana" panose="020B0604030504040204" pitchFamily="34" charset="0"/>
                <a:ea typeface="Verdana" panose="020B0604030504040204" pitchFamily="34" charset="0"/>
                <a:cs typeface="Verdana" panose="020B0604030504040204" pitchFamily="34" charset="0"/>
              </a:rPr>
              <a:t>2. Optimizer</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DAG is submitted to the logical optimizer.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optimization activities, such as split, merge, transform and reorder operators execute in this phase.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optimization is an automatic feature.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optimizer reduces the amount of data in the pipeline at any instant of time, while processing the extracted data.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It executes certain functions for carrying out this task, as explained as follows: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007698286"/>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15910"/>
            <a:ext cx="11941791" cy="6032841"/>
          </a:xfrm>
        </p:spPr>
        <p:txBody>
          <a:bodyPr>
            <a:normAutofit/>
          </a:bodyPr>
          <a:lstStyle/>
          <a:p>
            <a:pPr marL="0" indent="0" algn="just">
              <a:lnSpc>
                <a:spcPct val="150000"/>
              </a:lnSpc>
              <a:buNone/>
            </a:pPr>
            <a:r>
              <a:rPr lang="en-US" sz="2000" b="1" dirty="0" err="1">
                <a:latin typeface="Verdana" panose="020B0604030504040204" pitchFamily="34" charset="0"/>
                <a:ea typeface="Verdana" panose="020B0604030504040204" pitchFamily="34" charset="0"/>
                <a:cs typeface="Verdana" panose="020B0604030504040204" pitchFamily="34" charset="0"/>
              </a:rPr>
              <a:t>PushUpFilter</a:t>
            </a:r>
            <a:r>
              <a:rPr lang="en-US" sz="20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If there are multiple conditions in the filter and the filter can be split, Pig splits the conditions and pushes up each condition separately. Selecting these conditions at an early stage helps in reducing the number of records remaining in the pipeline.</a:t>
            </a:r>
          </a:p>
          <a:p>
            <a:pPr marL="0" indent="0" algn="just">
              <a:lnSpc>
                <a:spcPct val="150000"/>
              </a:lnSpc>
              <a:buNone/>
            </a:pPr>
            <a:r>
              <a:rPr lang="en-US" sz="2000" b="1" dirty="0" err="1">
                <a:latin typeface="Verdana" panose="020B0604030504040204" pitchFamily="34" charset="0"/>
                <a:ea typeface="Verdana" panose="020B0604030504040204" pitchFamily="34" charset="0"/>
                <a:cs typeface="Verdana" panose="020B0604030504040204" pitchFamily="34" charset="0"/>
              </a:rPr>
              <a:t>PushDownForEachFlatten</a:t>
            </a:r>
            <a:r>
              <a:rPr lang="en-US" sz="20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Applying flatten, which produces a cross product between a complex type such as a tuple, bag or other fields in the record, as late as possible in the plan. This keeps the number of records low in the pipeline.</a:t>
            </a:r>
          </a:p>
          <a:p>
            <a:pPr marL="0" indent="0" algn="just">
              <a:lnSpc>
                <a:spcPct val="150000"/>
              </a:lnSpc>
              <a:buNone/>
            </a:pPr>
            <a:r>
              <a:rPr lang="en-US" sz="2000" b="1" dirty="0" err="1">
                <a:latin typeface="Verdana" panose="020B0604030504040204" pitchFamily="34" charset="0"/>
                <a:ea typeface="Verdana" panose="020B0604030504040204" pitchFamily="34" charset="0"/>
                <a:cs typeface="Verdana" panose="020B0604030504040204" pitchFamily="34" charset="0"/>
              </a:rPr>
              <a:t>ColumnPruner</a:t>
            </a:r>
            <a:r>
              <a:rPr lang="en-US" sz="2000" b="1"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Omitts</a:t>
            </a:r>
            <a:r>
              <a:rPr lang="en-US" sz="2200" dirty="0">
                <a:latin typeface="Verdana" panose="020B0604030504040204" pitchFamily="34" charset="0"/>
                <a:ea typeface="Verdana" panose="020B0604030504040204" pitchFamily="34" charset="0"/>
                <a:cs typeface="Verdana" panose="020B0604030504040204" pitchFamily="34" charset="0"/>
              </a:rPr>
              <a:t> never used columns or the ones no longer needed, reducing the size of the record. This can be applied after each operator, so that the fields can be pruned as aggressively as possible.</a:t>
            </a:r>
          </a:p>
          <a:p>
            <a:pPr marL="0" indent="0" algn="just">
              <a:lnSpc>
                <a:spcPct val="150000"/>
              </a:lnSpc>
              <a:buNone/>
            </a:pPr>
            <a:r>
              <a:rPr lang="en-US" sz="2000" b="1" dirty="0" err="1">
                <a:latin typeface="Verdana" panose="020B0604030504040204" pitchFamily="34" charset="0"/>
                <a:ea typeface="Verdana" panose="020B0604030504040204" pitchFamily="34" charset="0"/>
                <a:cs typeface="Verdana" panose="020B0604030504040204" pitchFamily="34" charset="0"/>
              </a:rPr>
              <a:t>MapKeyPruner</a:t>
            </a:r>
            <a:r>
              <a:rPr lang="en-US" sz="2000" b="1"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Omitts</a:t>
            </a:r>
            <a:r>
              <a:rPr lang="en-US" sz="2200" dirty="0">
                <a:latin typeface="Verdana" panose="020B0604030504040204" pitchFamily="34" charset="0"/>
                <a:ea typeface="Verdana" panose="020B0604030504040204" pitchFamily="34" charset="0"/>
                <a:cs typeface="Verdana" panose="020B0604030504040204" pitchFamily="34" charset="0"/>
              </a:rPr>
              <a:t> never used map keys, reducing the size of the record.</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4492893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54546"/>
            <a:ext cx="11941791" cy="5994205"/>
          </a:xfrm>
        </p:spPr>
        <p:txBody>
          <a:bodyPr>
            <a:normAutofit/>
          </a:bodyPr>
          <a:lstStyle/>
          <a:p>
            <a:pPr marL="0" indent="0" algn="just">
              <a:lnSpc>
                <a:spcPct val="150000"/>
              </a:lnSpc>
              <a:buNone/>
            </a:pPr>
            <a:r>
              <a:rPr lang="en-US" sz="2000" b="1" dirty="0" err="1">
                <a:latin typeface="Verdana" panose="020B0604030504040204" pitchFamily="34" charset="0"/>
                <a:ea typeface="Verdana" panose="020B0604030504040204" pitchFamily="34" charset="0"/>
                <a:cs typeface="Verdana" panose="020B0604030504040204" pitchFamily="34" charset="0"/>
              </a:rPr>
              <a:t>LimitOptimizer</a:t>
            </a:r>
            <a:r>
              <a:rPr lang="en-US" sz="20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If the limit operator is immediately applied after load or sort operator, Pig converts the load or sort into a limit-sensitive implementation, which does not require processing the whole dataset. Applying the limit earlier reduces the number of records.</a:t>
            </a:r>
          </a:p>
          <a:p>
            <a:pPr marL="0" indent="0" algn="just">
              <a:lnSpc>
                <a:spcPct val="150000"/>
              </a:lnSpc>
              <a:buNone/>
            </a:pPr>
            <a:r>
              <a:rPr lang="en-US" b="1" dirty="0">
                <a:latin typeface="Verdana" panose="020B0604030504040204" pitchFamily="34" charset="0"/>
                <a:ea typeface="Verdana" panose="020B0604030504040204" pitchFamily="34" charset="0"/>
                <a:cs typeface="Verdana" panose="020B0604030504040204" pitchFamily="34" charset="0"/>
              </a:rPr>
              <a:t>Compiler</a:t>
            </a:r>
            <a:r>
              <a:rPr lang="en-US" sz="2200" dirty="0">
                <a:latin typeface="Verdana" panose="020B0604030504040204" pitchFamily="34" charset="0"/>
                <a:ea typeface="Verdana" panose="020B0604030504040204" pitchFamily="34" charset="0"/>
                <a:cs typeface="Verdana" panose="020B0604030504040204" pitchFamily="34" charset="0"/>
              </a:rPr>
              <a:t> The compiler compiles after the optimization process. The optimized codes are a series of MapReduce jobs.</a:t>
            </a:r>
          </a:p>
          <a:p>
            <a:pPr marL="0" indent="0" algn="just">
              <a:lnSpc>
                <a:spcPct val="150000"/>
              </a:lnSpc>
              <a:buNone/>
            </a:pPr>
            <a:r>
              <a:rPr lang="en-US" b="1" dirty="0">
                <a:latin typeface="Verdana" panose="020B0604030504040204" pitchFamily="34" charset="0"/>
                <a:ea typeface="Verdana" panose="020B0604030504040204" pitchFamily="34" charset="0"/>
                <a:cs typeface="Verdana" panose="020B0604030504040204" pitchFamily="34" charset="0"/>
              </a:rPr>
              <a:t>Execution Engine </a:t>
            </a:r>
            <a:r>
              <a:rPr lang="en-US" sz="2200" dirty="0">
                <a:latin typeface="Verdana" panose="020B0604030504040204" pitchFamily="34" charset="0"/>
                <a:ea typeface="Verdana" panose="020B0604030504040204" pitchFamily="34" charset="0"/>
                <a:cs typeface="Verdana" panose="020B0604030504040204" pitchFamily="34" charset="0"/>
              </a:rPr>
              <a:t>Finally, the MapReduce jobs submit for execution to the engine. The MapReduce jobs execute and it outputs the final result.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9878725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Apache Pig — Grunt Shell</a:t>
            </a:r>
          </a:p>
        </p:txBody>
      </p:sp>
      <p:pic>
        <p:nvPicPr>
          <p:cNvPr id="4" name="Content Placeholder 3"/>
          <p:cNvPicPr>
            <a:picLocks noGrp="1" noChangeAspect="1"/>
          </p:cNvPicPr>
          <p:nvPr>
            <p:ph idx="4294967295"/>
          </p:nvPr>
        </p:nvPicPr>
        <p:blipFill>
          <a:blip r:embed="rId2"/>
          <a:stretch>
            <a:fillRect/>
          </a:stretch>
        </p:blipFill>
        <p:spPr>
          <a:xfrm>
            <a:off x="250825" y="1662113"/>
            <a:ext cx="11941175" cy="3776662"/>
          </a:xfrm>
          <a:prstGeom prst="rect">
            <a:avLst/>
          </a:prstGeom>
        </p:spPr>
      </p:pic>
    </p:spTree>
    <p:extLst>
      <p:ext uri="{BB962C8B-B14F-4D97-AF65-F5344CB8AC3E}">
        <p14:creationId xmlns:p14="http://schemas.microsoft.com/office/powerpoint/2010/main" val="18160920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487561" y="1056069"/>
            <a:ext cx="11216877" cy="6007083"/>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model defines two important tasks, namely </a:t>
            </a:r>
            <a:r>
              <a:rPr lang="en-US" sz="2200" b="1" dirty="0">
                <a:latin typeface="Verdana" panose="020B0604030504040204" pitchFamily="34" charset="0"/>
                <a:ea typeface="Verdana" panose="020B0604030504040204" pitchFamily="34" charset="0"/>
                <a:cs typeface="Verdana" panose="020B0604030504040204" pitchFamily="34" charset="0"/>
              </a:rPr>
              <a:t>Map and Reduce</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Map takes input data set </a:t>
            </a:r>
            <a:r>
              <a:rPr lang="en-US" sz="2200" b="1" dirty="0">
                <a:latin typeface="Verdana" panose="020B0604030504040204" pitchFamily="34" charset="0"/>
                <a:ea typeface="Verdana" panose="020B0604030504040204" pitchFamily="34" charset="0"/>
                <a:cs typeface="Verdana" panose="020B0604030504040204" pitchFamily="34" charset="0"/>
              </a:rPr>
              <a:t>as pieces of data and maps them on various nodes for parallel processing.</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reduce task, which </a:t>
            </a:r>
            <a:r>
              <a:rPr lang="en-US" sz="2200" b="1" dirty="0">
                <a:latin typeface="Verdana" panose="020B0604030504040204" pitchFamily="34" charset="0"/>
                <a:ea typeface="Verdana" panose="020B0604030504040204" pitchFamily="34" charset="0"/>
                <a:cs typeface="Verdana" panose="020B0604030504040204" pitchFamily="34" charset="0"/>
              </a:rPr>
              <a:t>takes the output from the maps as an input and combines those data pieces into a smaller set of data</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reduce task always run after the map task (s).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Many real-world situations are expressible using this model.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This Model describes the essence of MapReduce programming where the programs written are </a:t>
            </a:r>
            <a:r>
              <a:rPr lang="en-US" sz="2200" b="1" dirty="0">
                <a:latin typeface="Verdana" panose="020B0604030504040204" pitchFamily="34" charset="0"/>
                <a:ea typeface="Verdana" panose="020B0604030504040204" pitchFamily="34" charset="0"/>
                <a:cs typeface="Verdana" panose="020B0604030504040204" pitchFamily="34" charset="0"/>
              </a:rPr>
              <a:t>automatically parallelize and execute on a large cluster</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52393267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Installing Pig</a:t>
            </a:r>
          </a:p>
        </p:txBody>
      </p:sp>
      <p:pic>
        <p:nvPicPr>
          <p:cNvPr id="4" name="Content Placeholder 3"/>
          <p:cNvPicPr>
            <a:picLocks noGrp="1" noChangeAspect="1"/>
          </p:cNvPicPr>
          <p:nvPr>
            <p:ph idx="4294967295"/>
          </p:nvPr>
        </p:nvPicPr>
        <p:blipFill>
          <a:blip r:embed="rId2"/>
          <a:stretch>
            <a:fillRect/>
          </a:stretch>
        </p:blipFill>
        <p:spPr>
          <a:xfrm>
            <a:off x="2266950" y="952500"/>
            <a:ext cx="9925050" cy="3800475"/>
          </a:xfrm>
          <a:prstGeom prst="rect">
            <a:avLst/>
          </a:prstGeom>
        </p:spPr>
      </p:pic>
      <p:pic>
        <p:nvPicPr>
          <p:cNvPr id="5" name="Picture 4"/>
          <p:cNvPicPr>
            <a:picLocks noChangeAspect="1"/>
          </p:cNvPicPr>
          <p:nvPr/>
        </p:nvPicPr>
        <p:blipFill>
          <a:blip r:embed="rId3"/>
          <a:stretch>
            <a:fillRect/>
          </a:stretch>
        </p:blipFill>
        <p:spPr>
          <a:xfrm>
            <a:off x="1764405" y="4752214"/>
            <a:ext cx="7598536" cy="1326931"/>
          </a:xfrm>
          <a:prstGeom prst="rect">
            <a:avLst/>
          </a:prstGeom>
        </p:spPr>
      </p:pic>
    </p:spTree>
    <p:extLst>
      <p:ext uri="{BB962C8B-B14F-4D97-AF65-F5344CB8AC3E}">
        <p14:creationId xmlns:p14="http://schemas.microsoft.com/office/powerpoint/2010/main" val="2478918926"/>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Pig Latin Data Model</a:t>
            </a:r>
          </a:p>
        </p:txBody>
      </p:sp>
      <p:pic>
        <p:nvPicPr>
          <p:cNvPr id="4" name="Content Placeholder 3"/>
          <p:cNvPicPr>
            <a:picLocks noGrp="1" noChangeAspect="1"/>
          </p:cNvPicPr>
          <p:nvPr>
            <p:ph idx="4294967295"/>
          </p:nvPr>
        </p:nvPicPr>
        <p:blipFill>
          <a:blip r:embed="rId2"/>
          <a:stretch>
            <a:fillRect/>
          </a:stretch>
        </p:blipFill>
        <p:spPr>
          <a:xfrm>
            <a:off x="4635500" y="952500"/>
            <a:ext cx="7556500" cy="5195888"/>
          </a:xfrm>
          <a:prstGeom prst="rect">
            <a:avLst/>
          </a:prstGeom>
        </p:spPr>
      </p:pic>
    </p:spTree>
    <p:extLst>
      <p:ext uri="{BB962C8B-B14F-4D97-AF65-F5344CB8AC3E}">
        <p14:creationId xmlns:p14="http://schemas.microsoft.com/office/powerpoint/2010/main" val="14603464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8323" y="-159025"/>
            <a:ext cx="11941791" cy="952461"/>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MapReduce process on client submitting a job</a:t>
            </a:r>
          </a:p>
        </p:txBody>
      </p:sp>
      <p:pic>
        <p:nvPicPr>
          <p:cNvPr id="4" name="Content Placeholder 3"/>
          <p:cNvPicPr>
            <a:picLocks noGrp="1" noChangeAspect="1"/>
          </p:cNvPicPr>
          <p:nvPr>
            <p:ph idx="4294967295"/>
          </p:nvPr>
        </p:nvPicPr>
        <p:blipFill>
          <a:blip r:embed="rId2"/>
          <a:stretch>
            <a:fillRect/>
          </a:stretch>
        </p:blipFill>
        <p:spPr>
          <a:xfrm>
            <a:off x="371061" y="1099930"/>
            <a:ext cx="10646513" cy="4863792"/>
          </a:xfrm>
          <a:prstGeom prst="rect">
            <a:avLst/>
          </a:prstGeom>
        </p:spPr>
      </p:pic>
      <p:sp>
        <p:nvSpPr>
          <p:cNvPr id="5" name="Rectangle 4"/>
          <p:cNvSpPr/>
          <p:nvPr/>
        </p:nvSpPr>
        <p:spPr>
          <a:xfrm>
            <a:off x="1445909" y="5623885"/>
            <a:ext cx="10746091" cy="646331"/>
          </a:xfrm>
          <a:prstGeom prst="rect">
            <a:avLst/>
          </a:prstGeom>
        </p:spPr>
        <p:txBody>
          <a:bodyPr wrap="square">
            <a:spAutoFit/>
          </a:bodyPr>
          <a:lstStyle/>
          <a:p>
            <a:r>
              <a:rPr lang="en-US" dirty="0"/>
              <a:t>shows MapReduce process when a client submits a job, and the succeeding actions by the </a:t>
            </a:r>
            <a:r>
              <a:rPr lang="en-US" dirty="0" err="1"/>
              <a:t>JobTracker</a:t>
            </a:r>
            <a:r>
              <a:rPr lang="en-US" dirty="0"/>
              <a:t> and </a:t>
            </a:r>
            <a:r>
              <a:rPr lang="en-US" dirty="0" err="1"/>
              <a:t>TaskTracker</a:t>
            </a:r>
            <a:r>
              <a:rPr lang="en-US" dirty="0"/>
              <a:t>.</a:t>
            </a:r>
          </a:p>
        </p:txBody>
      </p:sp>
    </p:spTree>
    <p:extLst>
      <p:ext uri="{BB962C8B-B14F-4D97-AF65-F5344CB8AC3E}">
        <p14:creationId xmlns:p14="http://schemas.microsoft.com/office/powerpoint/2010/main" val="24976266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55374" y="180304"/>
            <a:ext cx="10177669" cy="5968447"/>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 user application specifies locations of the input/output </a:t>
            </a:r>
            <a:r>
              <a:rPr lang="en-US" sz="2200" dirty="0">
                <a:latin typeface="Verdana" panose="020B0604030504040204" pitchFamily="34" charset="0"/>
                <a:ea typeface="Verdana" panose="020B0604030504040204" pitchFamily="34" charset="0"/>
                <a:cs typeface="Verdana" panose="020B0604030504040204" pitchFamily="34" charset="0"/>
              </a:rPr>
              <a:t>data and translates into map and reduce functions.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a:t>
            </a:r>
            <a:r>
              <a:rPr lang="en-US" sz="2200" b="1" dirty="0">
                <a:latin typeface="Verdana" panose="020B0604030504040204" pitchFamily="34" charset="0"/>
                <a:ea typeface="Verdana" panose="020B0604030504040204" pitchFamily="34" charset="0"/>
                <a:cs typeface="Verdana" panose="020B0604030504040204" pitchFamily="34" charset="0"/>
              </a:rPr>
              <a:t>Hadoop job client </a:t>
            </a:r>
            <a:r>
              <a:rPr lang="en-US" sz="2200" dirty="0">
                <a:latin typeface="Verdana" panose="020B0604030504040204" pitchFamily="34" charset="0"/>
                <a:ea typeface="Verdana" panose="020B0604030504040204" pitchFamily="34" charset="0"/>
                <a:cs typeface="Verdana" panose="020B0604030504040204" pitchFamily="34" charset="0"/>
              </a:rPr>
              <a:t>then submits the job </a:t>
            </a:r>
            <a:r>
              <a:rPr lang="en-US" sz="2200" b="1" dirty="0">
                <a:latin typeface="Verdana" panose="020B0604030504040204" pitchFamily="34" charset="0"/>
                <a:ea typeface="Verdana" panose="020B0604030504040204" pitchFamily="34" charset="0"/>
                <a:cs typeface="Verdana" panose="020B0604030504040204" pitchFamily="34" charset="0"/>
              </a:rPr>
              <a:t>(jar/executable etc.) </a:t>
            </a:r>
            <a:r>
              <a:rPr lang="en-US" sz="2200" dirty="0">
                <a:latin typeface="Verdana" panose="020B0604030504040204" pitchFamily="34" charset="0"/>
                <a:ea typeface="Verdana" panose="020B0604030504040204" pitchFamily="34" charset="0"/>
                <a:cs typeface="Verdana" panose="020B0604030504040204" pitchFamily="34" charset="0"/>
              </a:rPr>
              <a:t>and configuration to the </a:t>
            </a:r>
            <a:r>
              <a:rPr lang="en-US" sz="2200" dirty="0" err="1">
                <a:latin typeface="Verdana" panose="020B0604030504040204" pitchFamily="34" charset="0"/>
                <a:ea typeface="Verdana" panose="020B0604030504040204" pitchFamily="34" charset="0"/>
                <a:cs typeface="Verdana" panose="020B0604030504040204" pitchFamily="34" charset="0"/>
              </a:rPr>
              <a:t>JobTracker</a:t>
            </a:r>
            <a:r>
              <a:rPr lang="en-US" sz="2200" dirty="0">
                <a:latin typeface="Verdana" panose="020B0604030504040204" pitchFamily="34" charset="0"/>
                <a:ea typeface="Verdana" panose="020B0604030504040204" pitchFamily="34" charset="0"/>
                <a:cs typeface="Verdana" panose="020B0604030504040204" pitchFamily="34" charset="0"/>
              </a:rPr>
              <a:t>, which then takes the responsibility of distributing the software/configuration to the slaves by scheduling tasks, monitoring them, and provides status and diagnostic information to the job-client.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a:t>
            </a:r>
            <a:r>
              <a:rPr lang="en-US" sz="2200" b="1" dirty="0">
                <a:latin typeface="Verdana" panose="020B0604030504040204" pitchFamily="34" charset="0"/>
                <a:ea typeface="Verdana" panose="020B0604030504040204" pitchFamily="34" charset="0"/>
                <a:cs typeface="Verdana" panose="020B0604030504040204" pitchFamily="34" charset="0"/>
              </a:rPr>
              <a:t>master is responsible (</a:t>
            </a:r>
            <a:r>
              <a:rPr lang="en-US" sz="2200" b="1" dirty="0" err="1">
                <a:latin typeface="Verdana" panose="020B0604030504040204" pitchFamily="34" charset="0"/>
                <a:ea typeface="Verdana" panose="020B0604030504040204" pitchFamily="34" charset="0"/>
                <a:cs typeface="Verdana" panose="020B0604030504040204" pitchFamily="34" charset="0"/>
              </a:rPr>
              <a:t>JobTracker</a:t>
            </a:r>
            <a:r>
              <a:rPr lang="en-US" sz="2200" b="1" dirty="0">
                <a:latin typeface="Verdana" panose="020B0604030504040204" pitchFamily="34" charset="0"/>
                <a:ea typeface="Verdana" panose="020B0604030504040204" pitchFamily="34" charset="0"/>
                <a:cs typeface="Verdana" panose="020B0604030504040204" pitchFamily="34" charset="0"/>
              </a:rPr>
              <a:t>) for scheduling the component tasks </a:t>
            </a:r>
            <a:r>
              <a:rPr lang="en-US" sz="2200" dirty="0">
                <a:latin typeface="Verdana" panose="020B0604030504040204" pitchFamily="34" charset="0"/>
                <a:ea typeface="Verdana" panose="020B0604030504040204" pitchFamily="34" charset="0"/>
                <a:cs typeface="Verdana" panose="020B0604030504040204" pitchFamily="34" charset="0"/>
              </a:rPr>
              <a:t>in a job onto the slaves, monitoring them and re-executing the failed tasks. The slaves execute the tasks as directed by the master.</a:t>
            </a:r>
          </a:p>
        </p:txBody>
      </p:sp>
    </p:spTree>
    <p:extLst>
      <p:ext uri="{BB962C8B-B14F-4D97-AF65-F5344CB8AC3E}">
        <p14:creationId xmlns:p14="http://schemas.microsoft.com/office/powerpoint/2010/main" val="30028792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13457" y="1516907"/>
            <a:ext cx="10965085" cy="5904052"/>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a:t>
            </a:r>
            <a:r>
              <a:rPr lang="en-US" sz="2200" b="1" dirty="0">
                <a:latin typeface="Verdana" panose="020B0604030504040204" pitchFamily="34" charset="0"/>
                <a:ea typeface="Verdana" panose="020B0604030504040204" pitchFamily="34" charset="0"/>
                <a:cs typeface="Verdana" panose="020B0604030504040204" pitchFamily="34" charset="0"/>
              </a:rPr>
              <a:t>data for a MapReduce task </a:t>
            </a:r>
            <a:r>
              <a:rPr lang="en-US" sz="2200" dirty="0">
                <a:latin typeface="Verdana" panose="020B0604030504040204" pitchFamily="34" charset="0"/>
                <a:ea typeface="Verdana" panose="020B0604030504040204" pitchFamily="34" charset="0"/>
                <a:cs typeface="Verdana" panose="020B0604030504040204" pitchFamily="34" charset="0"/>
              </a:rPr>
              <a:t>is typically </a:t>
            </a:r>
            <a:r>
              <a:rPr lang="en-US" sz="2200" b="1" dirty="0">
                <a:latin typeface="Verdana" panose="020B0604030504040204" pitchFamily="34" charset="0"/>
                <a:ea typeface="Verdana" panose="020B0604030504040204" pitchFamily="34" charset="0"/>
                <a:cs typeface="Verdana" panose="020B0604030504040204" pitchFamily="34" charset="0"/>
              </a:rPr>
              <a:t>residing in the HDFS in the form of Files.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data in files may be in the form of </a:t>
            </a:r>
            <a:r>
              <a:rPr lang="en-US" sz="2200" b="1" dirty="0">
                <a:latin typeface="Verdana" panose="020B0604030504040204" pitchFamily="34" charset="0"/>
                <a:ea typeface="Verdana" panose="020B0604030504040204" pitchFamily="34" charset="0"/>
                <a:cs typeface="Verdana" panose="020B0604030504040204" pitchFamily="34" charset="0"/>
              </a:rPr>
              <a:t>key value pairs, documents, Tabular data, line-based log files, binary format file, multi-line input records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These input files are practically very large, hundreds of terabytes or even more than it.</a:t>
            </a:r>
          </a:p>
        </p:txBody>
      </p:sp>
    </p:spTree>
    <p:extLst>
      <p:ext uri="{BB962C8B-B14F-4D97-AF65-F5344CB8AC3E}">
        <p14:creationId xmlns:p14="http://schemas.microsoft.com/office/powerpoint/2010/main" val="4001911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4.2.1 Map-Tasks</a:t>
            </a:r>
          </a:p>
        </p:txBody>
      </p:sp>
      <p:sp>
        <p:nvSpPr>
          <p:cNvPr id="3" name="Content Placeholder 2"/>
          <p:cNvSpPr>
            <a:spLocks noGrp="1"/>
          </p:cNvSpPr>
          <p:nvPr>
            <p:ph type="body" idx="1"/>
          </p:nvPr>
        </p:nvSpPr>
        <p:spPr>
          <a:xfrm>
            <a:off x="861392" y="594652"/>
            <a:ext cx="995238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Map task means a task that </a:t>
            </a:r>
            <a:r>
              <a:rPr lang="en-US" sz="2200" b="1" dirty="0">
                <a:latin typeface="Verdana" panose="020B0604030504040204" pitchFamily="34" charset="0"/>
                <a:ea typeface="Verdana" panose="020B0604030504040204" pitchFamily="34" charset="0"/>
                <a:cs typeface="Verdana" panose="020B0604030504040204" pitchFamily="34" charset="0"/>
              </a:rPr>
              <a:t>implements a map(), </a:t>
            </a:r>
            <a:r>
              <a:rPr lang="en-US" sz="2200" dirty="0">
                <a:latin typeface="Verdana" panose="020B0604030504040204" pitchFamily="34" charset="0"/>
                <a:ea typeface="Verdana" panose="020B0604030504040204" pitchFamily="34" charset="0"/>
                <a:cs typeface="Verdana" panose="020B0604030504040204" pitchFamily="34" charset="0"/>
              </a:rPr>
              <a:t>which runs user application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codes for each key-value pair (</a:t>
            </a:r>
            <a:r>
              <a:rPr lang="en-US" sz="2200" dirty="0" err="1">
                <a:latin typeface="Verdana" panose="020B0604030504040204" pitchFamily="34" charset="0"/>
                <a:ea typeface="Verdana" panose="020B0604030504040204" pitchFamily="34" charset="0"/>
                <a:cs typeface="Verdana" panose="020B0604030504040204" pitchFamily="34" charset="0"/>
              </a:rPr>
              <a:t>ki</a:t>
            </a:r>
            <a:r>
              <a:rPr lang="en-US" sz="2200" dirty="0">
                <a:latin typeface="Verdana" panose="020B0604030504040204" pitchFamily="34" charset="0"/>
                <a:ea typeface="Verdana" panose="020B0604030504040204" pitchFamily="34" charset="0"/>
                <a:cs typeface="Verdana" panose="020B0604030504040204" pitchFamily="34" charset="0"/>
              </a:rPr>
              <a:t>, vi).</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output of map() would be </a:t>
            </a:r>
            <a:r>
              <a:rPr lang="en-US" sz="2200" b="1" dirty="0">
                <a:latin typeface="Verdana" panose="020B0604030504040204" pitchFamily="34" charset="0"/>
                <a:ea typeface="Verdana" panose="020B0604030504040204" pitchFamily="34" charset="0"/>
                <a:cs typeface="Verdana" panose="020B0604030504040204" pitchFamily="34" charset="0"/>
              </a:rPr>
              <a:t>zero (when no values are found) or intermediate key-value pairs (k2, v2)</a:t>
            </a:r>
            <a:r>
              <a:rPr lang="en-US" sz="2200" dirty="0">
                <a:latin typeface="Verdana" panose="020B0604030504040204" pitchFamily="34" charset="0"/>
                <a:ea typeface="Verdana" panose="020B0604030504040204" pitchFamily="34" charset="0"/>
                <a:cs typeface="Verdana" panose="020B0604030504040204" pitchFamily="34" charset="0"/>
              </a:rPr>
              <a:t>. The value v2 is the information that is later used at reducer for the transformation operation using aggregation or other reducing functions.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Reduce task </a:t>
            </a:r>
            <a:r>
              <a:rPr lang="en-US" sz="2200" dirty="0">
                <a:latin typeface="Verdana" panose="020B0604030504040204" pitchFamily="34" charset="0"/>
                <a:ea typeface="Verdana" panose="020B0604030504040204" pitchFamily="34" charset="0"/>
                <a:cs typeface="Verdana" panose="020B0604030504040204" pitchFamily="34" charset="0"/>
              </a:rPr>
              <a:t>refers to a task which takes the output </a:t>
            </a:r>
            <a:r>
              <a:rPr lang="en-US" sz="2200" b="1" dirty="0">
                <a:latin typeface="Verdana" panose="020B0604030504040204" pitchFamily="34" charset="0"/>
                <a:ea typeface="Verdana" panose="020B0604030504040204" pitchFamily="34" charset="0"/>
                <a:cs typeface="Verdana" panose="020B0604030504040204" pitchFamily="34" charset="0"/>
              </a:rPr>
              <a:t>v2 from the map </a:t>
            </a:r>
            <a:r>
              <a:rPr lang="en-US" sz="2200" dirty="0">
                <a:latin typeface="Verdana" panose="020B0604030504040204" pitchFamily="34" charset="0"/>
                <a:ea typeface="Verdana" panose="020B0604030504040204" pitchFamily="34" charset="0"/>
                <a:cs typeface="Verdana" panose="020B0604030504040204" pitchFamily="34" charset="0"/>
              </a:rPr>
              <a:t>as an input and </a:t>
            </a:r>
            <a:r>
              <a:rPr lang="en-US" sz="2200" b="1" dirty="0">
                <a:latin typeface="Verdana" panose="020B0604030504040204" pitchFamily="34" charset="0"/>
                <a:ea typeface="Verdana" panose="020B0604030504040204" pitchFamily="34" charset="0"/>
                <a:cs typeface="Verdana" panose="020B0604030504040204" pitchFamily="34" charset="0"/>
              </a:rPr>
              <a:t>combines those data pieces into a smaller set</a:t>
            </a:r>
            <a:r>
              <a:rPr lang="en-US" sz="2200" dirty="0">
                <a:latin typeface="Verdana" panose="020B0604030504040204" pitchFamily="34" charset="0"/>
                <a:ea typeface="Verdana" panose="020B0604030504040204" pitchFamily="34" charset="0"/>
                <a:cs typeface="Verdana" panose="020B0604030504040204" pitchFamily="34" charset="0"/>
              </a:rPr>
              <a:t> of data using a </a:t>
            </a:r>
            <a:r>
              <a:rPr lang="en-US" sz="2200" b="1" dirty="0">
                <a:latin typeface="Verdana" panose="020B0604030504040204" pitchFamily="34" charset="0"/>
                <a:ea typeface="Verdana" panose="020B0604030504040204" pitchFamily="34" charset="0"/>
                <a:cs typeface="Verdana" panose="020B0604030504040204" pitchFamily="34" charset="0"/>
              </a:rPr>
              <a:t>combiner</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1242294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4.1.1 INTRODUCTION</a:t>
            </a:r>
          </a:p>
        </p:txBody>
      </p:sp>
      <p:pic>
        <p:nvPicPr>
          <p:cNvPr id="4" name="Content Placeholder 3"/>
          <p:cNvPicPr>
            <a:picLocks noGrp="1" noChangeAspect="1"/>
          </p:cNvPicPr>
          <p:nvPr>
            <p:ph idx="4294967295"/>
          </p:nvPr>
        </p:nvPicPr>
        <p:blipFill>
          <a:blip r:embed="rId2"/>
          <a:stretch>
            <a:fillRect/>
          </a:stretch>
        </p:blipFill>
        <p:spPr>
          <a:xfrm>
            <a:off x="5743575" y="952500"/>
            <a:ext cx="6448425" cy="5195888"/>
          </a:xfrm>
          <a:prstGeom prst="rect">
            <a:avLst/>
          </a:prstGeom>
        </p:spPr>
      </p:pic>
      <p:sp>
        <p:nvSpPr>
          <p:cNvPr id="5" name="Rectangle 4"/>
          <p:cNvSpPr/>
          <p:nvPr/>
        </p:nvSpPr>
        <p:spPr>
          <a:xfrm>
            <a:off x="4609634" y="5963722"/>
            <a:ext cx="3410614" cy="369332"/>
          </a:xfrm>
          <a:prstGeom prst="rect">
            <a:avLst/>
          </a:prstGeom>
        </p:spPr>
        <p:txBody>
          <a:bodyPr wrap="none">
            <a:spAutoFit/>
          </a:bodyPr>
          <a:lstStyle/>
          <a:p>
            <a:r>
              <a:rPr lang="en-US" dirty="0"/>
              <a:t>Big Data architecture design layers</a:t>
            </a:r>
          </a:p>
        </p:txBody>
      </p:sp>
    </p:spTree>
    <p:extLst>
      <p:ext uri="{BB962C8B-B14F-4D97-AF65-F5344CB8AC3E}">
        <p14:creationId xmlns:p14="http://schemas.microsoft.com/office/powerpoint/2010/main" val="68992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Logical View of map() Functioning</a:t>
            </a:r>
          </a:p>
        </p:txBody>
      </p:sp>
      <p:pic>
        <p:nvPicPr>
          <p:cNvPr id="4" name="Content Placeholder 3"/>
          <p:cNvPicPr>
            <a:picLocks noGrp="1" noChangeAspect="1"/>
          </p:cNvPicPr>
          <p:nvPr>
            <p:ph idx="4294967295"/>
          </p:nvPr>
        </p:nvPicPr>
        <p:blipFill>
          <a:blip r:embed="rId2"/>
          <a:stretch>
            <a:fillRect/>
          </a:stretch>
        </p:blipFill>
        <p:spPr>
          <a:xfrm>
            <a:off x="1391443" y="1980648"/>
            <a:ext cx="9409113" cy="3094038"/>
          </a:xfrm>
          <a:prstGeom prst="rect">
            <a:avLst/>
          </a:prstGeom>
        </p:spPr>
      </p:pic>
    </p:spTree>
    <p:extLst>
      <p:ext uri="{BB962C8B-B14F-4D97-AF65-F5344CB8AC3E}">
        <p14:creationId xmlns:p14="http://schemas.microsoft.com/office/powerpoint/2010/main" val="41032391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Hadoop Mapper Class</a:t>
            </a:r>
          </a:p>
        </p:txBody>
      </p:sp>
      <p:sp>
        <p:nvSpPr>
          <p:cNvPr id="3" name="Content Placeholder 2"/>
          <p:cNvSpPr>
            <a:spLocks noGrp="1"/>
          </p:cNvSpPr>
          <p:nvPr>
            <p:ph type="body" idx="1"/>
          </p:nvPr>
        </p:nvSpPr>
        <p:spPr>
          <a:xfrm>
            <a:off x="563017" y="787455"/>
            <a:ext cx="1151525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Hadoop Java API includes Mapper class.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An abstract function </a:t>
            </a:r>
            <a:r>
              <a:rPr lang="en-US" sz="2200" b="1" dirty="0">
                <a:latin typeface="Verdana" panose="020B0604030504040204" pitchFamily="34" charset="0"/>
                <a:ea typeface="Verdana" panose="020B0604030504040204" pitchFamily="34" charset="0"/>
                <a:cs typeface="Verdana" panose="020B0604030504040204" pitchFamily="34" charset="0"/>
              </a:rPr>
              <a:t>map() is present in the Mapper class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Any specific Mapper implementation should be a subclass of this class and overrides the abstract function, map().</a:t>
            </a:r>
          </a:p>
        </p:txBody>
      </p:sp>
      <p:pic>
        <p:nvPicPr>
          <p:cNvPr id="4" name="Picture 3"/>
          <p:cNvPicPr>
            <a:picLocks noChangeAspect="1"/>
          </p:cNvPicPr>
          <p:nvPr/>
        </p:nvPicPr>
        <p:blipFill>
          <a:blip r:embed="rId2"/>
          <a:stretch>
            <a:fillRect/>
          </a:stretch>
        </p:blipFill>
        <p:spPr>
          <a:xfrm>
            <a:off x="563017" y="3159609"/>
            <a:ext cx="11088710" cy="2763151"/>
          </a:xfrm>
          <a:prstGeom prst="rect">
            <a:avLst/>
          </a:prstGeom>
          <a:ln>
            <a:solidFill>
              <a:schemeClr val="accent1"/>
            </a:solidFill>
          </a:ln>
        </p:spPr>
      </p:pic>
      <p:sp>
        <p:nvSpPr>
          <p:cNvPr id="5" name="Rectangle 4"/>
          <p:cNvSpPr/>
          <p:nvPr/>
        </p:nvSpPr>
        <p:spPr>
          <a:xfrm>
            <a:off x="3172250" y="5983745"/>
            <a:ext cx="6196248" cy="369332"/>
          </a:xfrm>
          <a:prstGeom prst="rect">
            <a:avLst/>
          </a:prstGeom>
        </p:spPr>
        <p:txBody>
          <a:bodyPr wrap="none">
            <a:spAutoFit/>
          </a:bodyPr>
          <a:lstStyle/>
          <a:p>
            <a:r>
              <a:rPr lang="en-US" b="1" dirty="0">
                <a:solidFill>
                  <a:srgbClr val="FF0000"/>
                </a:solidFill>
              </a:rPr>
              <a:t>Note: Individual Mappers do not communicate with each other.</a:t>
            </a:r>
          </a:p>
        </p:txBody>
      </p:sp>
    </p:spTree>
    <p:extLst>
      <p:ext uri="{BB962C8B-B14F-4D97-AF65-F5344CB8AC3E}">
        <p14:creationId xmlns:p14="http://schemas.microsoft.com/office/powerpoint/2010/main" val="509003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Number of Maps</a:t>
            </a:r>
          </a:p>
        </p:txBody>
      </p:sp>
      <p:sp>
        <p:nvSpPr>
          <p:cNvPr id="3" name="Content Placeholder 2"/>
          <p:cNvSpPr>
            <a:spLocks noGrp="1"/>
          </p:cNvSpPr>
          <p:nvPr>
            <p:ph type="body" idx="1"/>
          </p:nvPr>
        </p:nvSpPr>
        <p:spPr>
          <a:xfrm>
            <a:off x="901148" y="952461"/>
            <a:ext cx="9501809"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number of </a:t>
            </a:r>
            <a:r>
              <a:rPr lang="en-US" sz="2200" b="1" dirty="0">
                <a:latin typeface="Verdana" panose="020B0604030504040204" pitchFamily="34" charset="0"/>
                <a:ea typeface="Verdana" panose="020B0604030504040204" pitchFamily="34" charset="0"/>
                <a:cs typeface="Verdana" panose="020B0604030504040204" pitchFamily="34" charset="0"/>
              </a:rPr>
              <a:t>maps depends on the size of the input files</a:t>
            </a:r>
            <a:r>
              <a:rPr lang="en-US" sz="2200" dirty="0">
                <a:latin typeface="Verdana" panose="020B0604030504040204" pitchFamily="34" charset="0"/>
                <a:ea typeface="Verdana" panose="020B0604030504040204" pitchFamily="34" charset="0"/>
                <a:cs typeface="Verdana" panose="020B0604030504040204" pitchFamily="34" charset="0"/>
              </a:rPr>
              <a:t>, i.e., the total number of blocks of the input files.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Example: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if the input files are of 1TB in size and the block size is 128 MB, there will be </a:t>
            </a:r>
            <a:r>
              <a:rPr lang="en-US" sz="2200" b="1" dirty="0">
                <a:latin typeface="Verdana" panose="020B0604030504040204" pitchFamily="34" charset="0"/>
                <a:ea typeface="Verdana" panose="020B0604030504040204" pitchFamily="34" charset="0"/>
                <a:cs typeface="Verdana" panose="020B0604030504040204" pitchFamily="34" charset="0"/>
              </a:rPr>
              <a:t>8192 maps.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number of map task </a:t>
            </a:r>
            <a:r>
              <a:rPr lang="en-US" sz="2400" b="1" dirty="0" err="1"/>
              <a:t>N</a:t>
            </a:r>
            <a:r>
              <a:rPr lang="en-US" sz="2400" b="1" baseline="-25000" dirty="0" err="1"/>
              <a:t>map</a:t>
            </a:r>
            <a:r>
              <a:rPr lang="en-US" sz="2200" dirty="0">
                <a:latin typeface="Verdana" panose="020B0604030504040204" pitchFamily="34" charset="0"/>
                <a:ea typeface="Verdana" panose="020B0604030504040204" pitchFamily="34" charset="0"/>
                <a:cs typeface="Verdana" panose="020B0604030504040204" pitchFamily="34" charset="0"/>
              </a:rPr>
              <a:t>, can be explicitly set by using </a:t>
            </a:r>
            <a:r>
              <a:rPr lang="en-US" sz="2200" b="1" dirty="0" err="1">
                <a:latin typeface="Verdana" panose="020B0604030504040204" pitchFamily="34" charset="0"/>
                <a:ea typeface="Verdana" panose="020B0604030504040204" pitchFamily="34" charset="0"/>
                <a:cs typeface="Verdana" panose="020B0604030504040204" pitchFamily="34" charset="0"/>
              </a:rPr>
              <a:t>setNumMapTasks</a:t>
            </a:r>
            <a:r>
              <a:rPr lang="en-US" sz="2200" b="1" dirty="0">
                <a:latin typeface="Verdana" panose="020B0604030504040204" pitchFamily="34" charset="0"/>
                <a:ea typeface="Verdana" panose="020B0604030504040204" pitchFamily="34" charset="0"/>
                <a:cs typeface="Verdana" panose="020B0604030504040204" pitchFamily="34" charset="0"/>
              </a:rPr>
              <a:t>(</a:t>
            </a:r>
            <a:r>
              <a:rPr lang="en-US" sz="2200" b="1" dirty="0" err="1">
                <a:latin typeface="Verdana" panose="020B0604030504040204" pitchFamily="34" charset="0"/>
                <a:ea typeface="Verdana" panose="020B0604030504040204" pitchFamily="34" charset="0"/>
                <a:cs typeface="Verdana" panose="020B0604030504040204" pitchFamily="34" charset="0"/>
              </a:rPr>
              <a:t>int</a:t>
            </a:r>
            <a:r>
              <a:rPr lang="en-US" sz="2200" b="1" dirty="0">
                <a:latin typeface="Verdana" panose="020B0604030504040204" pitchFamily="34" charset="0"/>
                <a:ea typeface="Verdana" panose="020B0604030504040204" pitchFamily="34" charset="0"/>
                <a:cs typeface="Verdana" panose="020B0604030504040204" pitchFamily="34" charset="0"/>
              </a:rPr>
              <a:t>). </a:t>
            </a:r>
          </a:p>
        </p:txBody>
      </p:sp>
    </p:spTree>
    <p:extLst>
      <p:ext uri="{BB962C8B-B14F-4D97-AF65-F5344CB8AC3E}">
        <p14:creationId xmlns:p14="http://schemas.microsoft.com/office/powerpoint/2010/main" val="9928261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79488B4-4799-C549-B5A7-7C4A83844C35}"/>
              </a:ext>
            </a:extLst>
          </p:cNvPr>
          <p:cNvSpPr>
            <a:spLocks noGrp="1"/>
          </p:cNvSpPr>
          <p:nvPr>
            <p:ph type="sldNum" sz="quarter" idx="12"/>
          </p:nvPr>
        </p:nvSpPr>
        <p:spPr/>
        <p:txBody>
          <a:bodyPr/>
          <a:lstStyle/>
          <a:p>
            <a:pPr>
              <a:defRPr/>
            </a:pPr>
            <a:fld id="{2D0C1C2B-5F7A-46D6-843C-F1BD07E1BC24}" type="slidenum">
              <a:rPr lang="en-IN" altLang="en-US" smtClean="0"/>
              <a:pPr>
                <a:defRPr/>
              </a:pPr>
              <a:t>23</a:t>
            </a:fld>
            <a:endParaRPr lang="en-IN" altLang="en-US"/>
          </a:p>
        </p:txBody>
      </p:sp>
      <p:pic>
        <p:nvPicPr>
          <p:cNvPr id="6" name="Picture 5">
            <a:extLst>
              <a:ext uri="{FF2B5EF4-FFF2-40B4-BE49-F238E27FC236}">
                <a16:creationId xmlns:a16="http://schemas.microsoft.com/office/drawing/2014/main" id="{34334394-F21D-5008-B55A-3B0C78742D2C}"/>
              </a:ext>
            </a:extLst>
          </p:cNvPr>
          <p:cNvPicPr>
            <a:picLocks noChangeAspect="1"/>
          </p:cNvPicPr>
          <p:nvPr/>
        </p:nvPicPr>
        <p:blipFill>
          <a:blip r:embed="rId2"/>
          <a:stretch>
            <a:fillRect/>
          </a:stretch>
        </p:blipFill>
        <p:spPr>
          <a:xfrm>
            <a:off x="477493" y="1440345"/>
            <a:ext cx="11449050" cy="4533900"/>
          </a:xfrm>
          <a:prstGeom prst="rect">
            <a:avLst/>
          </a:prstGeom>
          <a:ln>
            <a:noFill/>
          </a:ln>
          <a:effectLst>
            <a:softEdge rad="112500"/>
          </a:effectLst>
        </p:spPr>
      </p:pic>
    </p:spTree>
    <p:extLst>
      <p:ext uri="{BB962C8B-B14F-4D97-AF65-F5344CB8AC3E}">
        <p14:creationId xmlns:p14="http://schemas.microsoft.com/office/powerpoint/2010/main" val="36523344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CEF8173-2335-47CB-8924-3DF850DD4A4E}"/>
              </a:ext>
            </a:extLst>
          </p:cNvPr>
          <p:cNvSpPr>
            <a:spLocks noGrp="1"/>
          </p:cNvSpPr>
          <p:nvPr>
            <p:ph type="sldNum" sz="quarter" idx="12"/>
          </p:nvPr>
        </p:nvSpPr>
        <p:spPr/>
        <p:txBody>
          <a:bodyPr/>
          <a:lstStyle/>
          <a:p>
            <a:pPr>
              <a:defRPr/>
            </a:pPr>
            <a:fld id="{2D0C1C2B-5F7A-46D6-843C-F1BD07E1BC24}" type="slidenum">
              <a:rPr lang="en-IN" altLang="en-US" smtClean="0"/>
              <a:pPr>
                <a:defRPr/>
              </a:pPr>
              <a:t>24</a:t>
            </a:fld>
            <a:endParaRPr lang="en-IN" altLang="en-US"/>
          </a:p>
        </p:txBody>
      </p:sp>
      <p:pic>
        <p:nvPicPr>
          <p:cNvPr id="8" name="Picture 7">
            <a:extLst>
              <a:ext uri="{FF2B5EF4-FFF2-40B4-BE49-F238E27FC236}">
                <a16:creationId xmlns:a16="http://schemas.microsoft.com/office/drawing/2014/main" id="{C2452BDE-6942-438B-53B3-62823555BE6E}"/>
              </a:ext>
            </a:extLst>
          </p:cNvPr>
          <p:cNvPicPr>
            <a:picLocks noChangeAspect="1"/>
          </p:cNvPicPr>
          <p:nvPr/>
        </p:nvPicPr>
        <p:blipFill>
          <a:blip r:embed="rId2"/>
          <a:stretch>
            <a:fillRect/>
          </a:stretch>
        </p:blipFill>
        <p:spPr>
          <a:xfrm>
            <a:off x="291547" y="1"/>
            <a:ext cx="9753601" cy="3626854"/>
          </a:xfrm>
          <a:prstGeom prst="rect">
            <a:avLst/>
          </a:prstGeom>
          <a:ln>
            <a:noFill/>
          </a:ln>
          <a:effectLst>
            <a:softEdge rad="112500"/>
          </a:effectLst>
        </p:spPr>
      </p:pic>
      <p:pic>
        <p:nvPicPr>
          <p:cNvPr id="10" name="Picture 9">
            <a:extLst>
              <a:ext uri="{FF2B5EF4-FFF2-40B4-BE49-F238E27FC236}">
                <a16:creationId xmlns:a16="http://schemas.microsoft.com/office/drawing/2014/main" id="{4233515B-3A3B-CD31-CA69-F4C5945E8889}"/>
              </a:ext>
            </a:extLst>
          </p:cNvPr>
          <p:cNvPicPr>
            <a:picLocks noChangeAspect="1"/>
          </p:cNvPicPr>
          <p:nvPr/>
        </p:nvPicPr>
        <p:blipFill>
          <a:blip r:embed="rId3"/>
          <a:stretch>
            <a:fillRect/>
          </a:stretch>
        </p:blipFill>
        <p:spPr>
          <a:xfrm>
            <a:off x="3286539" y="3521766"/>
            <a:ext cx="8070574" cy="3060593"/>
          </a:xfrm>
          <a:prstGeom prst="rect">
            <a:avLst/>
          </a:prstGeom>
          <a:ln>
            <a:noFill/>
          </a:ln>
          <a:effectLst>
            <a:softEdge rad="112500"/>
          </a:effectLst>
        </p:spPr>
      </p:pic>
    </p:spTree>
    <p:extLst>
      <p:ext uri="{BB962C8B-B14F-4D97-AF65-F5344CB8AC3E}">
        <p14:creationId xmlns:p14="http://schemas.microsoft.com/office/powerpoint/2010/main" val="13291068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4.2.2 Key-Value Pair</a:t>
            </a:r>
          </a:p>
        </p:txBody>
      </p:sp>
      <p:sp>
        <p:nvSpPr>
          <p:cNvPr id="3" name="Content Placeholder 2"/>
          <p:cNvSpPr>
            <a:spLocks noGrp="1"/>
          </p:cNvSpPr>
          <p:nvPr>
            <p:ph type="body" idx="1"/>
          </p:nvPr>
        </p:nvSpPr>
        <p:spPr>
          <a:xfrm>
            <a:off x="795131" y="990522"/>
            <a:ext cx="11018094" cy="5196290"/>
          </a:xfrm>
        </p:spPr>
        <p:txBody>
          <a:bodyPr>
            <a:normAutofit fontScale="92500"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MapReduce uses only key-value pairs </a:t>
            </a:r>
            <a:r>
              <a:rPr lang="en-US" sz="2200" dirty="0">
                <a:latin typeface="Verdana" panose="020B0604030504040204" pitchFamily="34" charset="0"/>
                <a:ea typeface="Verdana" panose="020B0604030504040204" pitchFamily="34" charset="0"/>
                <a:cs typeface="Verdana" panose="020B0604030504040204" pitchFamily="34" charset="0"/>
              </a:rPr>
              <a:t>as input and output.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Hence available Data should be first </a:t>
            </a:r>
            <a:r>
              <a:rPr lang="en-US" sz="2200" b="1" dirty="0">
                <a:latin typeface="Verdana" panose="020B0604030504040204" pitchFamily="34" charset="0"/>
                <a:ea typeface="Verdana" panose="020B0604030504040204" pitchFamily="34" charset="0"/>
                <a:cs typeface="Verdana" panose="020B0604030504040204" pitchFamily="34" charset="0"/>
              </a:rPr>
              <a:t>converted into key-value pairs </a:t>
            </a:r>
            <a:r>
              <a:rPr lang="en-US" sz="2200" dirty="0">
                <a:latin typeface="Verdana" panose="020B0604030504040204" pitchFamily="34" charset="0"/>
                <a:ea typeface="Verdana" panose="020B0604030504040204" pitchFamily="34" charset="0"/>
                <a:cs typeface="Verdana" panose="020B0604030504040204" pitchFamily="34" charset="0"/>
              </a:rPr>
              <a:t>before it is </a:t>
            </a:r>
            <a:r>
              <a:rPr lang="en-US" sz="2200" b="1" dirty="0">
                <a:latin typeface="Verdana" panose="020B0604030504040204" pitchFamily="34" charset="0"/>
                <a:ea typeface="Verdana" panose="020B0604030504040204" pitchFamily="34" charset="0"/>
                <a:cs typeface="Verdana" panose="020B0604030504040204" pitchFamily="34" charset="0"/>
              </a:rPr>
              <a:t>passed to the Mapper</a:t>
            </a:r>
            <a:r>
              <a:rPr lang="en-US" sz="2200" dirty="0">
                <a:latin typeface="Verdana" panose="020B0604030504040204" pitchFamily="34" charset="0"/>
                <a:ea typeface="Verdana" panose="020B0604030504040204" pitchFamily="34" charset="0"/>
                <a:cs typeface="Verdana" panose="020B0604030504040204" pitchFamily="34" charset="0"/>
              </a:rPr>
              <a:t>, as the </a:t>
            </a:r>
            <a:r>
              <a:rPr lang="en-US" sz="2200" b="1" dirty="0">
                <a:latin typeface="Verdana" panose="020B0604030504040204" pitchFamily="34" charset="0"/>
                <a:ea typeface="Verdana" panose="020B0604030504040204" pitchFamily="34" charset="0"/>
                <a:cs typeface="Verdana" panose="020B0604030504040204" pitchFamily="34" charset="0"/>
              </a:rPr>
              <a:t>Mapper only understands key-value pairs of data</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600" b="1" dirty="0">
                <a:latin typeface="Verdana" panose="020B0604030504040204" pitchFamily="34" charset="0"/>
                <a:ea typeface="Verdana" panose="020B0604030504040204" pitchFamily="34" charset="0"/>
                <a:cs typeface="Verdana" panose="020B0604030504040204" pitchFamily="34" charset="0"/>
              </a:rPr>
              <a:t>Key-value pairs in Hadoop MapReduce are generated as follows:</a:t>
            </a:r>
          </a:p>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InputSplit</a:t>
            </a:r>
            <a:r>
              <a:rPr lang="en-US" sz="2200" b="1" dirty="0">
                <a:latin typeface="Verdana" panose="020B0604030504040204" pitchFamily="34" charset="0"/>
                <a:ea typeface="Verdana" panose="020B0604030504040204" pitchFamily="34" charset="0"/>
                <a:cs typeface="Verdana" panose="020B0604030504040204" pitchFamily="34" charset="0"/>
              </a:rPr>
              <a:t> - </a:t>
            </a:r>
            <a:r>
              <a:rPr lang="en-US" sz="2200" dirty="0">
                <a:latin typeface="Verdana" panose="020B0604030504040204" pitchFamily="34" charset="0"/>
                <a:ea typeface="Verdana" panose="020B0604030504040204" pitchFamily="34" charset="0"/>
                <a:cs typeface="Verdana" panose="020B0604030504040204" pitchFamily="34" charset="0"/>
              </a:rPr>
              <a:t>Defines a logical representation of data and presents a Split data for processing at individual map().</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As user we don’t deal with </a:t>
            </a:r>
            <a:r>
              <a:rPr lang="en-US" sz="2200" dirty="0" err="1">
                <a:latin typeface="Verdana" panose="020B0604030504040204" pitchFamily="34" charset="0"/>
                <a:ea typeface="Verdana" panose="020B0604030504040204" pitchFamily="34" charset="0"/>
                <a:cs typeface="Verdana" panose="020B0604030504040204" pitchFamily="34" charset="0"/>
              </a:rPr>
              <a:t>InputSplit</a:t>
            </a:r>
            <a:r>
              <a:rPr lang="en-US" sz="2200" dirty="0">
                <a:latin typeface="Verdana" panose="020B0604030504040204" pitchFamily="34" charset="0"/>
                <a:ea typeface="Verdana" panose="020B0604030504040204" pitchFamily="34" charset="0"/>
                <a:cs typeface="Verdana" panose="020B0604030504040204" pitchFamily="34" charset="0"/>
              </a:rPr>
              <a:t> in Hadoop directly, as </a:t>
            </a:r>
            <a:r>
              <a:rPr lang="en-US" sz="2200" dirty="0" err="1">
                <a:latin typeface="Verdana" panose="020B0604030504040204" pitchFamily="34" charset="0"/>
                <a:ea typeface="Verdana" panose="020B0604030504040204" pitchFamily="34" charset="0"/>
                <a:cs typeface="Verdana" panose="020B0604030504040204" pitchFamily="34" charset="0"/>
              </a:rPr>
              <a:t>InputFormat</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InputFormat</a:t>
            </a:r>
            <a:r>
              <a:rPr lang="en-US" sz="2200" dirty="0">
                <a:latin typeface="Verdana" panose="020B0604030504040204" pitchFamily="34" charset="0"/>
                <a:ea typeface="Verdana" panose="020B0604030504040204" pitchFamily="34" charset="0"/>
                <a:cs typeface="Verdana" panose="020B0604030504040204" pitchFamily="34" charset="0"/>
              </a:rPr>
              <a:t> is responsible for creating the </a:t>
            </a:r>
            <a:r>
              <a:rPr lang="en-US" sz="2200" dirty="0" err="1">
                <a:latin typeface="Verdana" panose="020B0604030504040204" pitchFamily="34" charset="0"/>
                <a:ea typeface="Verdana" panose="020B0604030504040204" pitchFamily="34" charset="0"/>
                <a:cs typeface="Verdana" panose="020B0604030504040204" pitchFamily="34" charset="0"/>
              </a:rPr>
              <a:t>Inputsplit</a:t>
            </a:r>
            <a:r>
              <a:rPr lang="en-US" sz="2200" dirty="0">
                <a:latin typeface="Verdana" panose="020B0604030504040204" pitchFamily="34" charset="0"/>
                <a:ea typeface="Verdana" panose="020B0604030504040204" pitchFamily="34" charset="0"/>
                <a:cs typeface="Verdana" panose="020B0604030504040204" pitchFamily="34" charset="0"/>
              </a:rPr>
              <a:t> and dividing into the records) creates it. </a:t>
            </a:r>
            <a:r>
              <a:rPr lang="en-US" sz="2200" dirty="0" err="1">
                <a:latin typeface="Verdana" panose="020B0604030504040204" pitchFamily="34" charset="0"/>
                <a:ea typeface="Verdana" panose="020B0604030504040204" pitchFamily="34" charset="0"/>
                <a:cs typeface="Verdana" panose="020B0604030504040204" pitchFamily="34" charset="0"/>
              </a:rPr>
              <a:t>FileInputFormat</a:t>
            </a:r>
            <a:r>
              <a:rPr lang="en-US" sz="2200" dirty="0">
                <a:latin typeface="Verdana" panose="020B0604030504040204" pitchFamily="34" charset="0"/>
                <a:ea typeface="Verdana" panose="020B0604030504040204" pitchFamily="34" charset="0"/>
                <a:cs typeface="Verdana" panose="020B0604030504040204" pitchFamily="34" charset="0"/>
              </a:rPr>
              <a:t> breaks a file into 128MB chunks.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5581757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437321" y="235822"/>
            <a:ext cx="10462319" cy="5793917"/>
          </a:xfrm>
        </p:spPr>
        <p:txBody>
          <a:bodyPr>
            <a:normAutofit fontScale="92500"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Also, by setting </a:t>
            </a:r>
            <a:r>
              <a:rPr lang="en-US" sz="2200" b="1" dirty="0" err="1">
                <a:latin typeface="Verdana" panose="020B0604030504040204" pitchFamily="34" charset="0"/>
                <a:ea typeface="Verdana" panose="020B0604030504040204" pitchFamily="34" charset="0"/>
                <a:cs typeface="Verdana" panose="020B0604030504040204" pitchFamily="34" charset="0"/>
              </a:rPr>
              <a:t>mapred.min.split.size</a:t>
            </a:r>
            <a:r>
              <a:rPr lang="en-US" sz="2200" dirty="0">
                <a:latin typeface="Verdana" panose="020B0604030504040204" pitchFamily="34" charset="0"/>
                <a:ea typeface="Verdana" panose="020B0604030504040204" pitchFamily="34" charset="0"/>
                <a:cs typeface="Verdana" panose="020B0604030504040204" pitchFamily="34" charset="0"/>
              </a:rPr>
              <a:t> parameter in </a:t>
            </a:r>
            <a:r>
              <a:rPr lang="en-US" sz="2200" b="1" dirty="0">
                <a:latin typeface="Verdana" panose="020B0604030504040204" pitchFamily="34" charset="0"/>
                <a:ea typeface="Verdana" panose="020B0604030504040204" pitchFamily="34" charset="0"/>
                <a:cs typeface="Verdana" panose="020B0604030504040204" pitchFamily="34" charset="0"/>
              </a:rPr>
              <a:t>mapred-site.xml</a:t>
            </a:r>
            <a:r>
              <a:rPr lang="en-US" sz="2200" dirty="0">
                <a:latin typeface="Verdana" panose="020B0604030504040204" pitchFamily="34" charset="0"/>
                <a:ea typeface="Verdana" panose="020B0604030504040204" pitchFamily="34" charset="0"/>
                <a:cs typeface="Verdana" panose="020B0604030504040204" pitchFamily="34" charset="0"/>
              </a:rPr>
              <a:t> user can change the value of the split size as per requirement.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Each 128MB chunks consists of a set to data records to be processed by a Map().</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RecordReader</a:t>
            </a:r>
            <a:r>
              <a:rPr lang="en-US" sz="2200" b="1" dirty="0">
                <a:latin typeface="Verdana" panose="020B0604030504040204" pitchFamily="34" charset="0"/>
                <a:ea typeface="Verdana" panose="020B0604030504040204" pitchFamily="34" charset="0"/>
                <a:cs typeface="Verdana" panose="020B0604030504040204" pitchFamily="34" charset="0"/>
              </a:rPr>
              <a:t> –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Communicates with the </a:t>
            </a:r>
            <a:r>
              <a:rPr lang="en-US" sz="2200" dirty="0" err="1">
                <a:latin typeface="Verdana" panose="020B0604030504040204" pitchFamily="34" charset="0"/>
                <a:ea typeface="Verdana" panose="020B0604030504040204" pitchFamily="34" charset="0"/>
                <a:cs typeface="Verdana" panose="020B0604030504040204" pitchFamily="34" charset="0"/>
              </a:rPr>
              <a:t>InputSplit</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b="1" dirty="0">
                <a:latin typeface="Verdana" panose="020B0604030504040204" pitchFamily="34" charset="0"/>
                <a:ea typeface="Verdana" panose="020B0604030504040204" pitchFamily="34" charset="0"/>
                <a:cs typeface="Verdana" panose="020B0604030504040204" pitchFamily="34" charset="0"/>
              </a:rPr>
              <a:t>converts the Split into records which are in the form </a:t>
            </a:r>
            <a:r>
              <a:rPr lang="en-US" sz="2200" dirty="0">
                <a:latin typeface="Verdana" panose="020B0604030504040204" pitchFamily="34" charset="0"/>
                <a:ea typeface="Verdana" panose="020B0604030504040204" pitchFamily="34" charset="0"/>
                <a:cs typeface="Verdana" panose="020B0604030504040204" pitchFamily="34" charset="0"/>
              </a:rPr>
              <a:t>of </a:t>
            </a:r>
            <a:r>
              <a:rPr lang="en-US" sz="2200" b="1" dirty="0">
                <a:latin typeface="Verdana" panose="020B0604030504040204" pitchFamily="34" charset="0"/>
                <a:ea typeface="Verdana" panose="020B0604030504040204" pitchFamily="34" charset="0"/>
                <a:cs typeface="Verdana" panose="020B0604030504040204" pitchFamily="34" charset="0"/>
              </a:rPr>
              <a:t>key-value pairs </a:t>
            </a:r>
            <a:r>
              <a:rPr lang="en-US" sz="2200" dirty="0">
                <a:latin typeface="Verdana" panose="020B0604030504040204" pitchFamily="34" charset="0"/>
                <a:ea typeface="Verdana" panose="020B0604030504040204" pitchFamily="34" charset="0"/>
                <a:cs typeface="Verdana" panose="020B0604030504040204" pitchFamily="34" charset="0"/>
              </a:rPr>
              <a:t>in a format suitable for reading by the Mapper. </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RecordReader</a:t>
            </a:r>
            <a:r>
              <a:rPr lang="en-US" sz="2200" dirty="0">
                <a:latin typeface="Verdana" panose="020B0604030504040204" pitchFamily="34" charset="0"/>
                <a:ea typeface="Verdana" panose="020B0604030504040204" pitchFamily="34" charset="0"/>
                <a:cs typeface="Verdana" panose="020B0604030504040204" pitchFamily="34" charset="0"/>
              </a:rPr>
              <a:t> uses </a:t>
            </a:r>
            <a:r>
              <a:rPr lang="en-US" sz="2200" dirty="0" err="1">
                <a:latin typeface="Verdana" panose="020B0604030504040204" pitchFamily="34" charset="0"/>
                <a:ea typeface="Verdana" panose="020B0604030504040204" pitchFamily="34" charset="0"/>
                <a:cs typeface="Verdana" panose="020B0604030504040204" pitchFamily="34" charset="0"/>
              </a:rPr>
              <a:t>TextlnputFormat</a:t>
            </a:r>
            <a:r>
              <a:rPr lang="en-US" sz="2200" dirty="0">
                <a:latin typeface="Verdana" panose="020B0604030504040204" pitchFamily="34" charset="0"/>
                <a:ea typeface="Verdana" panose="020B0604030504040204" pitchFamily="34" charset="0"/>
                <a:cs typeface="Verdana" panose="020B0604030504040204" pitchFamily="34" charset="0"/>
              </a:rPr>
              <a:t> by default for converting data into key-value pairs.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splits are passed to </a:t>
            </a:r>
            <a:r>
              <a:rPr lang="en-US" sz="2200" dirty="0" err="1">
                <a:latin typeface="Verdana" panose="020B0604030504040204" pitchFamily="34" charset="0"/>
                <a:ea typeface="Verdana" panose="020B0604030504040204" pitchFamily="34" charset="0"/>
                <a:cs typeface="Verdana" panose="020B0604030504040204" pitchFamily="34" charset="0"/>
              </a:rPr>
              <a:t>createRecordReader</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CreateRecordReader</a:t>
            </a:r>
            <a:r>
              <a:rPr lang="en-US" sz="2200" dirty="0">
                <a:latin typeface="Verdana" panose="020B0604030504040204" pitchFamily="34" charset="0"/>
                <a:ea typeface="Verdana" panose="020B0604030504040204" pitchFamily="34" charset="0"/>
                <a:cs typeface="Verdana" panose="020B0604030504040204" pitchFamily="34" charset="0"/>
              </a:rPr>
              <a:t>() creates </a:t>
            </a:r>
            <a:r>
              <a:rPr lang="en-US" sz="2200" dirty="0" err="1">
                <a:latin typeface="Verdana" panose="020B0604030504040204" pitchFamily="34" charset="0"/>
                <a:ea typeface="Verdana" panose="020B0604030504040204" pitchFamily="34" charset="0"/>
                <a:cs typeface="Verdana" panose="020B0604030504040204" pitchFamily="34" charset="0"/>
              </a:rPr>
              <a:t>RecordReader</a:t>
            </a:r>
            <a:r>
              <a:rPr lang="en-US" sz="2200" dirty="0">
                <a:latin typeface="Verdana" panose="020B0604030504040204" pitchFamily="34" charset="0"/>
                <a:ea typeface="Verdana" panose="020B0604030504040204" pitchFamily="34" charset="0"/>
                <a:cs typeface="Verdana" panose="020B0604030504040204" pitchFamily="34" charset="0"/>
              </a:rPr>
              <a:t> for the split. Then </a:t>
            </a:r>
            <a:r>
              <a:rPr lang="en-US" sz="2200" dirty="0" err="1">
                <a:latin typeface="Verdana" panose="020B0604030504040204" pitchFamily="34" charset="0"/>
                <a:ea typeface="Verdana" panose="020B0604030504040204" pitchFamily="34" charset="0"/>
                <a:cs typeface="Verdana" panose="020B0604030504040204" pitchFamily="34" charset="0"/>
              </a:rPr>
              <a:t>RecordReader</a:t>
            </a:r>
            <a:r>
              <a:rPr lang="en-US" sz="2200" dirty="0">
                <a:latin typeface="Verdana" panose="020B0604030504040204" pitchFamily="34" charset="0"/>
                <a:ea typeface="Verdana" panose="020B0604030504040204" pitchFamily="34" charset="0"/>
                <a:cs typeface="Verdana" panose="020B0604030504040204" pitchFamily="34" charset="0"/>
              </a:rPr>
              <a:t> generate record </a:t>
            </a:r>
            <a:r>
              <a:rPr lang="en-US" sz="2200" b="1" dirty="0">
                <a:latin typeface="Verdana" panose="020B0604030504040204" pitchFamily="34" charset="0"/>
                <a:ea typeface="Verdana" panose="020B0604030504040204" pitchFamily="34" charset="0"/>
                <a:cs typeface="Verdana" panose="020B0604030504040204" pitchFamily="34" charset="0"/>
              </a:rPr>
              <a:t>(key-value pair), which it passes to the map function.</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181718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Steps Involved in MapReduce key-value pairing</a:t>
            </a:r>
          </a:p>
        </p:txBody>
      </p:sp>
      <p:pic>
        <p:nvPicPr>
          <p:cNvPr id="5" name="Content Placeholder 4"/>
          <p:cNvPicPr>
            <a:picLocks noGrp="1" noChangeAspect="1"/>
          </p:cNvPicPr>
          <p:nvPr>
            <p:ph idx="4294967295"/>
          </p:nvPr>
        </p:nvPicPr>
        <p:blipFill>
          <a:blip r:embed="rId2"/>
          <a:stretch>
            <a:fillRect/>
          </a:stretch>
        </p:blipFill>
        <p:spPr>
          <a:xfrm>
            <a:off x="1126434" y="1591119"/>
            <a:ext cx="10482470" cy="4059484"/>
          </a:xfrm>
          <a:prstGeom prst="rect">
            <a:avLst/>
          </a:prstGeom>
        </p:spPr>
      </p:pic>
    </p:spTree>
    <p:extLst>
      <p:ext uri="{BB962C8B-B14F-4D97-AF65-F5344CB8AC3E}">
        <p14:creationId xmlns:p14="http://schemas.microsoft.com/office/powerpoint/2010/main" val="30126992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22853" y="232194"/>
            <a:ext cx="11455416" cy="592981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Map and Reduce functions uses key value pair at 4 places:</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map() input, </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map() output, </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reduce() input and </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reduce() output.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3776870" y="769515"/>
            <a:ext cx="7277660" cy="1945968"/>
          </a:xfrm>
          <a:prstGeom prst="rect">
            <a:avLst/>
          </a:prstGeom>
        </p:spPr>
      </p:pic>
      <p:sp>
        <p:nvSpPr>
          <p:cNvPr id="5" name="Rectangle 4"/>
          <p:cNvSpPr/>
          <p:nvPr/>
        </p:nvSpPr>
        <p:spPr>
          <a:xfrm>
            <a:off x="5363483" y="528161"/>
            <a:ext cx="1355886" cy="369332"/>
          </a:xfrm>
          <a:prstGeom prst="rect">
            <a:avLst/>
          </a:prstGeom>
        </p:spPr>
        <p:txBody>
          <a:bodyPr wrap="square">
            <a:spAutoFit/>
          </a:bodyPr>
          <a:lstStyle/>
          <a:p>
            <a:r>
              <a:rPr lang="en-US" dirty="0"/>
              <a:t>map() input</a:t>
            </a:r>
          </a:p>
        </p:txBody>
      </p:sp>
      <p:sp>
        <p:nvSpPr>
          <p:cNvPr id="6" name="Rectangle 5"/>
          <p:cNvSpPr/>
          <p:nvPr/>
        </p:nvSpPr>
        <p:spPr>
          <a:xfrm>
            <a:off x="6852140" y="584849"/>
            <a:ext cx="1509122" cy="369332"/>
          </a:xfrm>
          <a:prstGeom prst="rect">
            <a:avLst/>
          </a:prstGeom>
        </p:spPr>
        <p:txBody>
          <a:bodyPr wrap="square">
            <a:spAutoFit/>
          </a:bodyPr>
          <a:lstStyle/>
          <a:p>
            <a:r>
              <a:rPr lang="en-US" dirty="0"/>
              <a:t>map() output</a:t>
            </a:r>
          </a:p>
        </p:txBody>
      </p:sp>
      <p:sp>
        <p:nvSpPr>
          <p:cNvPr id="7" name="Rectangle 6"/>
          <p:cNvSpPr/>
          <p:nvPr/>
        </p:nvSpPr>
        <p:spPr>
          <a:xfrm>
            <a:off x="7487761" y="2033174"/>
            <a:ext cx="1655824" cy="369332"/>
          </a:xfrm>
          <a:prstGeom prst="rect">
            <a:avLst/>
          </a:prstGeom>
        </p:spPr>
        <p:txBody>
          <a:bodyPr wrap="square">
            <a:spAutoFit/>
          </a:bodyPr>
          <a:lstStyle/>
          <a:p>
            <a:r>
              <a:rPr lang="en-US" dirty="0"/>
              <a:t>reduce() input </a:t>
            </a:r>
          </a:p>
        </p:txBody>
      </p:sp>
      <p:sp>
        <p:nvSpPr>
          <p:cNvPr id="8" name="Rectangle 7"/>
          <p:cNvSpPr/>
          <p:nvPr/>
        </p:nvSpPr>
        <p:spPr>
          <a:xfrm>
            <a:off x="9056929" y="2574087"/>
            <a:ext cx="1753491" cy="369332"/>
          </a:xfrm>
          <a:prstGeom prst="rect">
            <a:avLst/>
          </a:prstGeom>
        </p:spPr>
        <p:txBody>
          <a:bodyPr wrap="square">
            <a:spAutoFit/>
          </a:bodyPr>
          <a:lstStyle/>
          <a:p>
            <a:r>
              <a:rPr lang="en-US" dirty="0"/>
              <a:t>reduce() output</a:t>
            </a:r>
          </a:p>
        </p:txBody>
      </p:sp>
    </p:spTree>
    <p:extLst>
      <p:ext uri="{BB962C8B-B14F-4D97-AF65-F5344CB8AC3E}">
        <p14:creationId xmlns:p14="http://schemas.microsoft.com/office/powerpoint/2010/main" val="1959150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4.2.3 Grouping by Key</a:t>
            </a:r>
          </a:p>
        </p:txBody>
      </p:sp>
      <p:sp>
        <p:nvSpPr>
          <p:cNvPr id="3" name="Content Placeholder 2"/>
          <p:cNvSpPr>
            <a:spLocks noGrp="1"/>
          </p:cNvSpPr>
          <p:nvPr>
            <p:ph type="body" idx="1"/>
          </p:nvPr>
        </p:nvSpPr>
        <p:spPr>
          <a:xfrm>
            <a:off x="815009" y="1272207"/>
            <a:ext cx="10561982" cy="4638003"/>
          </a:xfrm>
        </p:spPr>
        <p:txBody>
          <a:bodyPr>
            <a:normAutofit fontScale="925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Mapper outputs by grouping the key-values, and the value v2 append in a list of values.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"Group By" operation on intermediate keys creates v2.</a:t>
            </a:r>
          </a:p>
          <a:p>
            <a:pPr marL="0" indent="0" algn="just">
              <a:lnSpc>
                <a:spcPct val="150000"/>
              </a:lnSpc>
              <a:buNone/>
            </a:pPr>
            <a:r>
              <a:rPr lang="en-US" sz="2600" b="1" dirty="0">
                <a:latin typeface="Verdana" panose="020B0604030504040204" pitchFamily="34" charset="0"/>
                <a:ea typeface="Verdana" panose="020B0604030504040204" pitchFamily="34" charset="0"/>
                <a:cs typeface="Verdana" panose="020B0604030504040204" pitchFamily="34" charset="0"/>
              </a:rPr>
              <a:t>Shuffle and Sorting Phase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Shuffling in MapReduce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process of </a:t>
            </a:r>
            <a:r>
              <a:rPr lang="en-US" sz="2200" b="1" dirty="0">
                <a:latin typeface="Verdana" panose="020B0604030504040204" pitchFamily="34" charset="0"/>
                <a:ea typeface="Verdana" panose="020B0604030504040204" pitchFamily="34" charset="0"/>
                <a:cs typeface="Verdana" panose="020B0604030504040204" pitchFamily="34" charset="0"/>
              </a:rPr>
              <a:t>transferring data from the mappers to reducers is known as shuffling </a:t>
            </a:r>
            <a:r>
              <a:rPr lang="en-US" sz="2200" dirty="0">
                <a:latin typeface="Verdana" panose="020B0604030504040204" pitchFamily="34" charset="0"/>
                <a:ea typeface="Verdana" panose="020B0604030504040204" pitchFamily="34" charset="0"/>
                <a:cs typeface="Verdana" panose="020B0604030504040204" pitchFamily="34" charset="0"/>
              </a:rPr>
              <a:t>i.e. the process by which the system performs the sort and transfers the map output to the reducer as input. So, MapReduce shuffle phase is necessary for the reducers, otherwise, they would not have any input (or input from every mapper). </a:t>
            </a:r>
          </a:p>
        </p:txBody>
      </p:sp>
    </p:spTree>
    <p:extLst>
      <p:ext uri="{BB962C8B-B14F-4D97-AF65-F5344CB8AC3E}">
        <p14:creationId xmlns:p14="http://schemas.microsoft.com/office/powerpoint/2010/main" val="2117089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244699"/>
            <a:ext cx="11941791" cy="5904052"/>
          </a:xfrm>
        </p:spPr>
        <p:txBody>
          <a:bodyPr>
            <a:normAutofit/>
          </a:bodyPr>
          <a:lstStyle/>
          <a:p>
            <a:pPr marL="0" indent="0" algn="just">
              <a:lnSpc>
                <a:spcPct val="150000"/>
              </a:lnSpc>
              <a:buNone/>
            </a:pPr>
            <a:r>
              <a:rPr lang="en-US" sz="2200" b="1" u="sng" dirty="0">
                <a:latin typeface="Verdana" panose="020B0604030504040204" pitchFamily="34" charset="0"/>
                <a:ea typeface="Verdana" panose="020B0604030504040204" pitchFamily="34" charset="0"/>
                <a:cs typeface="Verdana" panose="020B0604030504040204" pitchFamily="34" charset="0"/>
              </a:rPr>
              <a:t>Data Storage Layer: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Hadoop file system [HDFS] provides the distributed data storage facility. </a:t>
            </a:r>
          </a:p>
          <a:p>
            <a:pPr marL="0" indent="0" algn="just">
              <a:lnSpc>
                <a:spcPct val="150000"/>
              </a:lnSpc>
              <a:buNone/>
            </a:pPr>
            <a:r>
              <a:rPr lang="en-US" sz="2200" b="1" u="sng" dirty="0">
                <a:latin typeface="Verdana" panose="020B0604030504040204" pitchFamily="34" charset="0"/>
                <a:ea typeface="Verdana" panose="020B0604030504040204" pitchFamily="34" charset="0"/>
                <a:cs typeface="Verdana" panose="020B0604030504040204" pitchFamily="34" charset="0"/>
              </a:rPr>
              <a:t>The data processing layer: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is the application support layer, while the application layer is the data consumption layer in Big-Data architecture design.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Big Data processing layer includes the APIs of Programs such as </a:t>
            </a:r>
            <a:r>
              <a:rPr lang="en-US" sz="2200" b="1" dirty="0">
                <a:latin typeface="Verdana" panose="020B0604030504040204" pitchFamily="34" charset="0"/>
                <a:ea typeface="Verdana" panose="020B0604030504040204" pitchFamily="34" charset="0"/>
                <a:cs typeface="Verdana" panose="020B0604030504040204" pitchFamily="34" charset="0"/>
              </a:rPr>
              <a:t>MapReduce</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b="1" dirty="0">
                <a:latin typeface="Verdana" panose="020B0604030504040204" pitchFamily="34" charset="0"/>
                <a:ea typeface="Verdana" panose="020B0604030504040204" pitchFamily="34" charset="0"/>
                <a:cs typeface="Verdana" panose="020B0604030504040204" pitchFamily="34" charset="0"/>
              </a:rPr>
              <a:t>Spark.</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Data processing layer includes </a:t>
            </a:r>
            <a:r>
              <a:rPr lang="en-US" sz="2200" b="1" dirty="0" err="1">
                <a:latin typeface="Verdana" panose="020B0604030504040204" pitchFamily="34" charset="0"/>
                <a:ea typeface="Verdana" panose="020B0604030504040204" pitchFamily="34" charset="0"/>
                <a:cs typeface="Verdana" panose="020B0604030504040204" pitchFamily="34" charset="0"/>
              </a:rPr>
              <a:t>HBase</a:t>
            </a:r>
            <a:r>
              <a:rPr lang="en-US" sz="2200" dirty="0">
                <a:latin typeface="Verdana" panose="020B0604030504040204" pitchFamily="34" charset="0"/>
                <a:ea typeface="Verdana" panose="020B0604030504040204" pitchFamily="34" charset="0"/>
                <a:cs typeface="Verdana" panose="020B0604030504040204" pitchFamily="34" charset="0"/>
              </a:rPr>
              <a:t> which creates column-family data store using other formats such as key-value pairs or JSON file.</a:t>
            </a:r>
          </a:p>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HBase</a:t>
            </a:r>
            <a:r>
              <a:rPr lang="en-US" sz="2200" dirty="0">
                <a:latin typeface="Verdana" panose="020B0604030504040204" pitchFamily="34" charset="0"/>
                <a:ea typeface="Verdana" panose="020B0604030504040204" pitchFamily="34" charset="0"/>
                <a:cs typeface="Verdana" panose="020B0604030504040204" pitchFamily="34" charset="0"/>
              </a:rPr>
              <a:t> stores and processes the columnar data after translating into MapReduce tasks to run in HDFS.</a:t>
            </a:r>
          </a:p>
        </p:txBody>
      </p:sp>
    </p:spTree>
    <p:extLst>
      <p:ext uri="{BB962C8B-B14F-4D97-AF65-F5344CB8AC3E}">
        <p14:creationId xmlns:p14="http://schemas.microsoft.com/office/powerpoint/2010/main" val="11192951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43340" y="1005463"/>
            <a:ext cx="11336146" cy="5852537"/>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Sorting in MapReduce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keys generated by the mapper are automatically sorted by MapReduce Framework, i.e. Before starting of reducer, all intermediate key-value pairs in MapReduce that are generated by mapper get sorted by key and not by value.</a:t>
            </a:r>
          </a:p>
        </p:txBody>
      </p:sp>
    </p:spTree>
    <p:extLst>
      <p:ext uri="{BB962C8B-B14F-4D97-AF65-F5344CB8AC3E}">
        <p14:creationId xmlns:p14="http://schemas.microsoft.com/office/powerpoint/2010/main" val="15909420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4.2.4 Partitioning</a:t>
            </a:r>
          </a:p>
        </p:txBody>
      </p:sp>
      <p:sp>
        <p:nvSpPr>
          <p:cNvPr id="3" name="Content Placeholder 2"/>
          <p:cNvSpPr>
            <a:spLocks noGrp="1"/>
          </p:cNvSpPr>
          <p:nvPr>
            <p:ph type="body" idx="1"/>
          </p:nvPr>
        </p:nvSpPr>
        <p:spPr>
          <a:xfrm>
            <a:off x="556591" y="952461"/>
            <a:ext cx="11521677"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partitioner partitions the key-value pairs of intermediate Map-outputs.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It partitions the data using a user-defined condition, which works like a hash function.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total number of partitions is same as the number of Reducer tasks for the job. Let us take an example to understand how the partitioner works.</a:t>
            </a:r>
          </a:p>
          <a:p>
            <a:pPr marL="0" indent="0" algn="just">
              <a:lnSpc>
                <a:spcPct val="150000"/>
              </a:lnSpc>
              <a:buNone/>
            </a:pP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Write an application to process the input dataset to find the highest salaried employee by gender in different age groups (for example, below 20, between 21 to 30, above 30).</a:t>
            </a:r>
          </a:p>
        </p:txBody>
      </p:sp>
    </p:spTree>
    <p:extLst>
      <p:ext uri="{BB962C8B-B14F-4D97-AF65-F5344CB8AC3E}">
        <p14:creationId xmlns:p14="http://schemas.microsoft.com/office/powerpoint/2010/main" val="13522171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2398643" y="593863"/>
            <a:ext cx="6218238" cy="4902200"/>
          </a:xfrm>
          <a:prstGeom prst="rect">
            <a:avLst/>
          </a:prstGeom>
        </p:spPr>
      </p:pic>
    </p:spTree>
    <p:extLst>
      <p:ext uri="{BB962C8B-B14F-4D97-AF65-F5344CB8AC3E}">
        <p14:creationId xmlns:p14="http://schemas.microsoft.com/office/powerpoint/2010/main" val="56265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633335" y="318051"/>
            <a:ext cx="10312961" cy="5512647"/>
          </a:xfrm>
        </p:spPr>
        <p:txBody>
          <a:bodyPr>
            <a:normAutofit fontScale="850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Method − The operation of this map task is as follows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Read the value (record data), which comes as input value from the argument list in a string.</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Using the split function, separate the gender and store in a string variable.</a:t>
            </a:r>
          </a:p>
          <a:p>
            <a:pPr marL="0" indent="0" algn="just">
              <a:lnSpc>
                <a:spcPct val="150000"/>
              </a:lnSpc>
              <a:buNone/>
            </a:pPr>
            <a:r>
              <a:rPr lang="en-GB" sz="2400" dirty="0"/>
              <a:t>Input − The key would be a pattern such as “any special key + filename + line number” (example: key = @input1) and the value would be the data in that line (example: value = 1201 \t </a:t>
            </a:r>
            <a:r>
              <a:rPr lang="en-GB" sz="2400" dirty="0" err="1"/>
              <a:t>gopal</a:t>
            </a:r>
            <a:r>
              <a:rPr lang="en-GB" sz="2400" dirty="0"/>
              <a:t> \t 45 \t Male \t 50000).</a:t>
            </a: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String[] </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str</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 </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value.toString</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().split("\t");</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String gender=</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str</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[3];</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Send the gender information and the record data value as output key-value pair from the map task to the partition task.</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context.write</a:t>
            </a:r>
            <a:r>
              <a:rPr lang="en-US" sz="2200" dirty="0">
                <a:latin typeface="Verdana" panose="020B0604030504040204" pitchFamily="34" charset="0"/>
                <a:ea typeface="Verdana" panose="020B0604030504040204" pitchFamily="34" charset="0"/>
                <a:cs typeface="Verdana" panose="020B0604030504040204" pitchFamily="34" charset="0"/>
              </a:rPr>
              <a:t>(new Text(gender), new Text(value));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Repeat all the above steps for all the records in the text file.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Output − You will get the gender data and the record data value as key-value pairs.</a:t>
            </a:r>
          </a:p>
          <a:p>
            <a:pPr marL="0" indent="0" algn="just">
              <a:lnSpc>
                <a:spcPct val="150000"/>
              </a:lnSpc>
              <a:buNone/>
            </a:pPr>
            <a:endPar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766545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192696" y="0"/>
            <a:ext cx="9634330" cy="6148751"/>
          </a:xfrm>
        </p:spPr>
        <p:txBody>
          <a:bodyPr>
            <a:normAutofit fontScale="92500" lnSpcReduction="10000"/>
          </a:bodyPr>
          <a:lstStyle/>
          <a:p>
            <a:pPr marL="0" indent="0" algn="just">
              <a:lnSpc>
                <a:spcPct val="150000"/>
              </a:lnSpc>
              <a:buNone/>
            </a:pPr>
            <a:r>
              <a:rPr lang="en-US" sz="7400" b="1" dirty="0" err="1">
                <a:latin typeface="Verdana" panose="020B0604030504040204" pitchFamily="34" charset="0"/>
                <a:ea typeface="Verdana" panose="020B0604030504040204" pitchFamily="34" charset="0"/>
                <a:cs typeface="Verdana" panose="020B0604030504040204" pitchFamily="34" charset="0"/>
              </a:rPr>
              <a:t>Partitioner</a:t>
            </a:r>
            <a:r>
              <a:rPr lang="en-US" sz="7400" b="1" dirty="0">
                <a:latin typeface="Verdana" panose="020B0604030504040204" pitchFamily="34" charset="0"/>
                <a:ea typeface="Verdana" panose="020B0604030504040204" pitchFamily="34" charset="0"/>
                <a:cs typeface="Verdana" panose="020B0604030504040204" pitchFamily="34" charset="0"/>
              </a:rPr>
              <a:t> Task</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a:t>
            </a:r>
            <a:r>
              <a:rPr lang="en-US" sz="2200" dirty="0" err="1">
                <a:latin typeface="Verdana" panose="020B0604030504040204" pitchFamily="34" charset="0"/>
                <a:ea typeface="Verdana" panose="020B0604030504040204" pitchFamily="34" charset="0"/>
                <a:cs typeface="Verdana" panose="020B0604030504040204" pitchFamily="34" charset="0"/>
              </a:rPr>
              <a:t>partitioner</a:t>
            </a:r>
            <a:r>
              <a:rPr lang="en-US" sz="2200" dirty="0">
                <a:latin typeface="Verdana" panose="020B0604030504040204" pitchFamily="34" charset="0"/>
                <a:ea typeface="Verdana" panose="020B0604030504040204" pitchFamily="34" charset="0"/>
                <a:cs typeface="Verdana" panose="020B0604030504040204" pitchFamily="34" charset="0"/>
              </a:rPr>
              <a:t> task accepts the key-value pairs from the map task as its input. Partition implies dividing the data into segments. According to the given conditional criteria of partitions, the input key-value paired data can be divided into three parts based on the age criteria.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Input − The whole data in a collection of key-value pairs.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key = Gender field value in the record.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value = Whole record data value of that gender.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Method − The process of partition logic runs as follows.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Read the age field value from the input key-value pair.</a:t>
            </a:r>
          </a:p>
          <a:p>
            <a:pPr marL="0" indent="0" algn="just">
              <a:lnSpc>
                <a:spcPct val="15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String[] </a:t>
            </a:r>
            <a:r>
              <a:rPr lang="en-US" sz="2200" dirty="0" err="1">
                <a:solidFill>
                  <a:srgbClr val="C00000"/>
                </a:solidFill>
                <a:latin typeface="Verdana" panose="020B0604030504040204" pitchFamily="34" charset="0"/>
                <a:ea typeface="Verdana" panose="020B0604030504040204" pitchFamily="34" charset="0"/>
                <a:cs typeface="Verdana" panose="020B0604030504040204" pitchFamily="34" charset="0"/>
              </a:rPr>
              <a:t>str</a:t>
            </a: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 = </a:t>
            </a:r>
            <a:r>
              <a:rPr lang="en-US" sz="2200" dirty="0" err="1">
                <a:solidFill>
                  <a:srgbClr val="C00000"/>
                </a:solidFill>
                <a:latin typeface="Verdana" panose="020B0604030504040204" pitchFamily="34" charset="0"/>
                <a:ea typeface="Verdana" panose="020B0604030504040204" pitchFamily="34" charset="0"/>
                <a:cs typeface="Verdana" panose="020B0604030504040204" pitchFamily="34" charset="0"/>
              </a:rPr>
              <a:t>value.toString</a:t>
            </a: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().split("\t");</a:t>
            </a:r>
          </a:p>
          <a:p>
            <a:pPr marL="0" indent="0" algn="just">
              <a:lnSpc>
                <a:spcPct val="150000"/>
              </a:lnSpc>
              <a:buNone/>
            </a:pPr>
            <a:r>
              <a:rPr lang="en-US" sz="2200" dirty="0" err="1">
                <a:solidFill>
                  <a:srgbClr val="C00000"/>
                </a:solidFill>
                <a:latin typeface="Verdana" panose="020B0604030504040204" pitchFamily="34" charset="0"/>
                <a:ea typeface="Verdana" panose="020B0604030504040204" pitchFamily="34" charset="0"/>
                <a:cs typeface="Verdana" panose="020B0604030504040204" pitchFamily="34" charset="0"/>
              </a:rPr>
              <a:t>int</a:t>
            </a: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 age = </a:t>
            </a:r>
            <a:r>
              <a:rPr lang="en-US" sz="2200" dirty="0" err="1">
                <a:solidFill>
                  <a:srgbClr val="C00000"/>
                </a:solidFill>
                <a:latin typeface="Verdana" panose="020B0604030504040204" pitchFamily="34" charset="0"/>
                <a:ea typeface="Verdana" panose="020B0604030504040204" pitchFamily="34" charset="0"/>
                <a:cs typeface="Verdana" panose="020B0604030504040204" pitchFamily="34" charset="0"/>
              </a:rPr>
              <a:t>Integer.parseInt</a:t>
            </a: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a:t>
            </a:r>
            <a:r>
              <a:rPr lang="en-US" sz="2200" dirty="0" err="1">
                <a:solidFill>
                  <a:srgbClr val="C00000"/>
                </a:solidFill>
                <a:latin typeface="Verdana" panose="020B0604030504040204" pitchFamily="34" charset="0"/>
                <a:ea typeface="Verdana" panose="020B0604030504040204" pitchFamily="34" charset="0"/>
                <a:cs typeface="Verdana" panose="020B0604030504040204" pitchFamily="34" charset="0"/>
              </a:rPr>
              <a:t>str</a:t>
            </a: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[2]);</a:t>
            </a:r>
          </a:p>
        </p:txBody>
      </p:sp>
    </p:spTree>
    <p:extLst>
      <p:ext uri="{BB962C8B-B14F-4D97-AF65-F5344CB8AC3E}">
        <p14:creationId xmlns:p14="http://schemas.microsoft.com/office/powerpoint/2010/main" val="32113364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69843" y="141668"/>
            <a:ext cx="11508425" cy="6233374"/>
          </a:xfrm>
        </p:spPr>
        <p:txBody>
          <a:bodyPr>
            <a:normAutofit fontScale="925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Check the age value with the following conditions.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Age less than or equal to 20</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Age Greater than 20 and Less than or equal to 30.</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Age Greater than 30.</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if(age&lt;=20)</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   return 0;</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else if(age&gt;20 &amp;&amp; age&lt;=30)</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   return 1;</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else</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   return 2;</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20000"/>
              </a:lnSpc>
              <a:buNone/>
            </a:pPr>
            <a:r>
              <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rPr>
              <a:t>Output − The whole data of key-value pairs are segmented into three collections of key-value pairs. The Reducer works individually on each collection.</a:t>
            </a:r>
          </a:p>
        </p:txBody>
      </p:sp>
    </p:spTree>
    <p:extLst>
      <p:ext uri="{BB962C8B-B14F-4D97-AF65-F5344CB8AC3E}">
        <p14:creationId xmlns:p14="http://schemas.microsoft.com/office/powerpoint/2010/main" val="12913102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56592" y="231228"/>
            <a:ext cx="10336696" cy="5917523"/>
          </a:xfrm>
        </p:spPr>
        <p:txBody>
          <a:bodyPr>
            <a:normAutofit/>
          </a:bodyPr>
          <a:lstStyle/>
          <a:p>
            <a:pPr>
              <a:buNone/>
            </a:pPr>
            <a:r>
              <a:rPr lang="en-GB" sz="2400" b="1" dirty="0"/>
              <a:t>Reduce Tasks</a:t>
            </a:r>
          </a:p>
          <a:p>
            <a:r>
              <a:rPr lang="en-GB" sz="2400" dirty="0"/>
              <a:t>The number of </a:t>
            </a:r>
            <a:r>
              <a:rPr lang="en-GB" sz="2400" dirty="0" err="1"/>
              <a:t>partitioner</a:t>
            </a:r>
            <a:r>
              <a:rPr lang="en-GB" sz="2400" dirty="0"/>
              <a:t> tasks is equal to the number of reducer tasks. Here we have three </a:t>
            </a:r>
            <a:r>
              <a:rPr lang="en-GB" sz="2400" dirty="0" err="1"/>
              <a:t>partitioner</a:t>
            </a:r>
            <a:r>
              <a:rPr lang="en-GB" sz="2400" dirty="0"/>
              <a:t> tasks and hence we have three Reducer tasks to be executed.</a:t>
            </a:r>
          </a:p>
          <a:p>
            <a:pPr>
              <a:buNone/>
            </a:pPr>
            <a:r>
              <a:rPr lang="en-GB" sz="2400" b="1" dirty="0"/>
              <a:t>Input</a:t>
            </a:r>
            <a:r>
              <a:rPr lang="en-GB" sz="2400" dirty="0"/>
              <a:t> − The Reducer will execute three times with different collection of key-value pairs.</a:t>
            </a:r>
          </a:p>
          <a:p>
            <a:pPr>
              <a:buNone/>
            </a:pPr>
            <a:r>
              <a:rPr lang="en-GB" sz="2400" b="1" dirty="0"/>
              <a:t>key</a:t>
            </a:r>
            <a:r>
              <a:rPr lang="en-GB" sz="2400" dirty="0"/>
              <a:t> = gender field value in the record.</a:t>
            </a:r>
          </a:p>
          <a:p>
            <a:pPr>
              <a:buNone/>
            </a:pPr>
            <a:r>
              <a:rPr lang="en-GB" sz="2400" b="1" dirty="0"/>
              <a:t>value</a:t>
            </a:r>
            <a:r>
              <a:rPr lang="en-GB" sz="2400" dirty="0"/>
              <a:t> = the whole record data of that gender.</a:t>
            </a:r>
          </a:p>
          <a:p>
            <a:pPr>
              <a:buNone/>
            </a:pPr>
            <a:r>
              <a:rPr lang="en-GB" sz="2400" b="1" dirty="0"/>
              <a:t>Method </a:t>
            </a:r>
            <a:r>
              <a:rPr lang="en-GB" sz="2400" dirty="0"/>
              <a:t>− The following logic will be applied on each collection.</a:t>
            </a:r>
          </a:p>
          <a:p>
            <a:pPr>
              <a:buNone/>
            </a:pPr>
            <a:r>
              <a:rPr lang="en-GB" sz="2400" dirty="0"/>
              <a:t>		       Read the Salary field value of each record.</a:t>
            </a:r>
          </a:p>
          <a:p>
            <a:pPr>
              <a:buNone/>
            </a:pPr>
            <a:endParaRPr lang="en-GB" sz="2400" dirty="0"/>
          </a:p>
          <a:p>
            <a:pPr marL="0" indent="0" algn="just">
              <a:lnSpc>
                <a:spcPct val="100000"/>
              </a:lnSpc>
              <a:buNone/>
            </a:pPr>
            <a:r>
              <a:rPr lang="en-GB" sz="2400" dirty="0">
                <a:solidFill>
                  <a:srgbClr val="FF0000"/>
                </a:solidFill>
              </a:rPr>
              <a:t>String [] </a:t>
            </a:r>
            <a:r>
              <a:rPr lang="en-GB" sz="2400" dirty="0" err="1">
                <a:solidFill>
                  <a:srgbClr val="FF0000"/>
                </a:solidFill>
              </a:rPr>
              <a:t>str</a:t>
            </a:r>
            <a:r>
              <a:rPr lang="en-GB" sz="2400" dirty="0">
                <a:solidFill>
                  <a:srgbClr val="FF0000"/>
                </a:solidFill>
              </a:rPr>
              <a:t> = </a:t>
            </a:r>
            <a:r>
              <a:rPr lang="en-GB" sz="2400" dirty="0" err="1">
                <a:solidFill>
                  <a:srgbClr val="FF0000"/>
                </a:solidFill>
              </a:rPr>
              <a:t>val.toString</a:t>
            </a:r>
            <a:r>
              <a:rPr lang="en-GB" sz="2400" dirty="0">
                <a:solidFill>
                  <a:srgbClr val="FF0000"/>
                </a:solidFill>
              </a:rPr>
              <a:t>().split("\t”); </a:t>
            </a:r>
          </a:p>
          <a:p>
            <a:pPr marL="0" indent="0" algn="just">
              <a:lnSpc>
                <a:spcPct val="100000"/>
              </a:lnSpc>
              <a:buNone/>
            </a:pPr>
            <a:r>
              <a:rPr lang="en-GB" sz="2400" dirty="0">
                <a:solidFill>
                  <a:srgbClr val="FF0000"/>
                </a:solidFill>
              </a:rPr>
              <a:t>Note: </a:t>
            </a:r>
            <a:r>
              <a:rPr lang="en-GB" sz="2400" dirty="0" err="1">
                <a:solidFill>
                  <a:srgbClr val="FF0000"/>
                </a:solidFill>
              </a:rPr>
              <a:t>str</a:t>
            </a:r>
            <a:r>
              <a:rPr lang="en-GB" sz="2400" dirty="0">
                <a:solidFill>
                  <a:srgbClr val="FF0000"/>
                </a:solidFill>
              </a:rPr>
              <a:t>[4] have the salary field value.</a:t>
            </a:r>
            <a:endPar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7152755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861391" y="241738"/>
            <a:ext cx="9793357" cy="5907013"/>
          </a:xfrm>
        </p:spPr>
        <p:txBody>
          <a:bodyPr>
            <a:normAutofit/>
          </a:bodyPr>
          <a:lstStyle/>
          <a:p>
            <a:r>
              <a:rPr lang="en-GB" sz="2400" dirty="0"/>
              <a:t>Check the salary with the max variable. If </a:t>
            </a:r>
            <a:r>
              <a:rPr lang="en-GB" sz="2400" dirty="0" err="1"/>
              <a:t>str</a:t>
            </a:r>
            <a:r>
              <a:rPr lang="en-GB" sz="2400" dirty="0"/>
              <a:t>[4] is the max salary, then assign </a:t>
            </a:r>
            <a:r>
              <a:rPr lang="en-GB" sz="2400" dirty="0" err="1"/>
              <a:t>str</a:t>
            </a:r>
            <a:r>
              <a:rPr lang="en-GB" sz="2400" dirty="0"/>
              <a:t>[4] to max, otherwise skip the step.</a:t>
            </a:r>
          </a:p>
          <a:p>
            <a:pPr>
              <a:buNone/>
            </a:pPr>
            <a:r>
              <a:rPr lang="en-GB" sz="2400" dirty="0">
                <a:solidFill>
                  <a:srgbClr val="FF0000"/>
                </a:solidFill>
              </a:rPr>
              <a:t>if(</a:t>
            </a:r>
            <a:r>
              <a:rPr lang="en-GB" sz="2400" dirty="0" err="1">
                <a:solidFill>
                  <a:srgbClr val="FF0000"/>
                </a:solidFill>
              </a:rPr>
              <a:t>Integer.parseInt</a:t>
            </a:r>
            <a:r>
              <a:rPr lang="en-GB" sz="2400" dirty="0">
                <a:solidFill>
                  <a:srgbClr val="FF0000"/>
                </a:solidFill>
              </a:rPr>
              <a:t>(</a:t>
            </a:r>
            <a:r>
              <a:rPr lang="en-GB" sz="2400" dirty="0" err="1">
                <a:solidFill>
                  <a:srgbClr val="FF0000"/>
                </a:solidFill>
              </a:rPr>
              <a:t>str</a:t>
            </a:r>
            <a:r>
              <a:rPr lang="en-GB" sz="2400" dirty="0">
                <a:solidFill>
                  <a:srgbClr val="FF0000"/>
                </a:solidFill>
              </a:rPr>
              <a:t>[4])&gt;max) </a:t>
            </a:r>
          </a:p>
          <a:p>
            <a:pPr>
              <a:buNone/>
            </a:pPr>
            <a:r>
              <a:rPr lang="en-GB" sz="2400" dirty="0">
                <a:solidFill>
                  <a:srgbClr val="FF0000"/>
                </a:solidFill>
              </a:rPr>
              <a:t>{ </a:t>
            </a:r>
          </a:p>
          <a:p>
            <a:pPr>
              <a:buNone/>
            </a:pPr>
            <a:r>
              <a:rPr lang="en-GB" sz="2400" dirty="0">
                <a:solidFill>
                  <a:srgbClr val="FF0000"/>
                </a:solidFill>
              </a:rPr>
              <a:t>max=</a:t>
            </a:r>
            <a:r>
              <a:rPr lang="en-GB" sz="2400" dirty="0" err="1">
                <a:solidFill>
                  <a:srgbClr val="FF0000"/>
                </a:solidFill>
              </a:rPr>
              <a:t>Integer.parseInt</a:t>
            </a:r>
            <a:r>
              <a:rPr lang="en-GB" sz="2400" dirty="0">
                <a:solidFill>
                  <a:srgbClr val="FF0000"/>
                </a:solidFill>
              </a:rPr>
              <a:t>(</a:t>
            </a:r>
            <a:r>
              <a:rPr lang="en-GB" sz="2400" dirty="0" err="1">
                <a:solidFill>
                  <a:srgbClr val="FF0000"/>
                </a:solidFill>
              </a:rPr>
              <a:t>str</a:t>
            </a:r>
            <a:r>
              <a:rPr lang="en-GB" sz="2400" dirty="0">
                <a:solidFill>
                  <a:srgbClr val="FF0000"/>
                </a:solidFill>
              </a:rPr>
              <a:t>[4]); </a:t>
            </a:r>
          </a:p>
          <a:p>
            <a:pPr>
              <a:buNone/>
            </a:pPr>
            <a:r>
              <a:rPr lang="en-GB" sz="2400" dirty="0">
                <a:solidFill>
                  <a:srgbClr val="FF0000"/>
                </a:solidFill>
              </a:rPr>
              <a:t>}</a:t>
            </a:r>
          </a:p>
          <a:p>
            <a:pPr>
              <a:buNone/>
            </a:pPr>
            <a:endParaRPr lang="en-GB" sz="2400" dirty="0"/>
          </a:p>
          <a:p>
            <a:pPr algn="just">
              <a:buNone/>
            </a:pPr>
            <a:r>
              <a:rPr lang="en-GB" sz="2400" dirty="0"/>
              <a:t>	Repeat Steps 1 and 2 for each key collection (Male &amp; Female are the key collections). </a:t>
            </a:r>
            <a:r>
              <a:rPr lang="en-GB" sz="2400" dirty="0" err="1"/>
              <a:t>Afterexecuting</a:t>
            </a:r>
            <a:r>
              <a:rPr lang="en-GB" sz="2400" dirty="0"/>
              <a:t> these three steps, you will find one max salary from the Male key collection and one max salary from the Female key collection.</a:t>
            </a:r>
          </a:p>
          <a:p>
            <a:pPr>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018105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209" y="202149"/>
            <a:ext cx="11941791" cy="649190"/>
          </a:xfrm>
        </p:spPr>
        <p:txBody>
          <a:bodyPr>
            <a:normAutofit fontScale="90000"/>
          </a:bodyPr>
          <a:lstStyle/>
          <a:p>
            <a:pPr algn="ctr"/>
            <a:r>
              <a:rPr lang="en-US" b="1" dirty="0">
                <a:solidFill>
                  <a:srgbClr val="C00000"/>
                </a:solidFill>
              </a:rPr>
              <a:t>4.2.5 Combiners</a:t>
            </a:r>
            <a:br>
              <a:rPr lang="en-US" dirty="0"/>
            </a:b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136477" y="725214"/>
            <a:ext cx="11941791" cy="5423537"/>
          </a:xfrm>
        </p:spPr>
        <p:txBody>
          <a:bodyPr>
            <a:normAutofit/>
          </a:bodyPr>
          <a:lstStyle/>
          <a:p>
            <a:r>
              <a:rPr lang="en-GB" sz="2400" dirty="0"/>
              <a:t>A Combiner, also known as a </a:t>
            </a:r>
            <a:r>
              <a:rPr lang="en-GB" sz="2400" b="1" dirty="0"/>
              <a:t>semi-reducer,</a:t>
            </a:r>
            <a:r>
              <a:rPr lang="en-GB" sz="2400" dirty="0"/>
              <a:t> is an optional class that operates by accepting the inputs from the Map class and thereafter passing the output key-value pairs to the Reducer class.</a:t>
            </a:r>
          </a:p>
          <a:p>
            <a:endParaRPr lang="en-GB" sz="2400" dirty="0"/>
          </a:p>
          <a:p>
            <a:r>
              <a:rPr lang="en-GB" sz="2400" dirty="0"/>
              <a:t>The </a:t>
            </a:r>
            <a:r>
              <a:rPr lang="en-GB" sz="2400" b="1" dirty="0"/>
              <a:t>main function of a Combiner is to summarize the map output records with the same key</a:t>
            </a:r>
            <a:r>
              <a:rPr lang="en-GB" sz="2400" dirty="0"/>
              <a:t>. The output (key-value collection) of the combiner will be sent over the network to the actual Reducer task as input.</a:t>
            </a:r>
          </a:p>
          <a:p>
            <a:endParaRPr lang="en-GB" sz="2400" dirty="0"/>
          </a:p>
          <a:p>
            <a:r>
              <a:rPr lang="en-GB" sz="2400" dirty="0"/>
              <a:t>The </a:t>
            </a:r>
            <a:r>
              <a:rPr lang="en-GB" sz="2400" b="1" dirty="0"/>
              <a:t>Combiner class is used in between the Map class and the Reduce class to reduce the volume of data transfer between Map and Reduce</a:t>
            </a:r>
            <a:r>
              <a:rPr lang="en-GB" sz="2400" dirty="0"/>
              <a:t>. Usually, the output of the map task is large and the data transferred to the reduce task is high.</a:t>
            </a:r>
          </a:p>
          <a:p>
            <a:endParaRPr lang="en-GB" sz="2400" dirty="0"/>
          </a:p>
          <a:p>
            <a:r>
              <a:rPr lang="en-GB" sz="2400" dirty="0"/>
              <a:t>The following </a:t>
            </a:r>
            <a:r>
              <a:rPr lang="en-GB" sz="2400" dirty="0" err="1"/>
              <a:t>MapReduce</a:t>
            </a:r>
            <a:r>
              <a:rPr lang="en-GB" sz="2400" dirty="0"/>
              <a:t> task diagram shows the COMBINER PHASE.</a:t>
            </a:r>
          </a:p>
          <a:p>
            <a:endParaRPr lang="en-GB" sz="2400" dirty="0"/>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1597286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4294967295"/>
          </p:nvPr>
        </p:nvPicPr>
        <p:blipFill>
          <a:blip r:embed="rId2"/>
          <a:srcRect/>
          <a:stretch>
            <a:fillRect/>
          </a:stretch>
        </p:blipFill>
        <p:spPr bwMode="auto">
          <a:xfrm>
            <a:off x="2849563" y="388938"/>
            <a:ext cx="9342437" cy="5527675"/>
          </a:xfrm>
          <a:prstGeom prst="rect">
            <a:avLst/>
          </a:prstGeom>
          <a:noFill/>
          <a:ln w="9525">
            <a:noFill/>
            <a:miter lim="800000"/>
            <a:headEnd/>
            <a:tailEnd/>
          </a:ln>
          <a:effectLst/>
        </p:spPr>
      </p:pic>
    </p:spTree>
    <p:extLst>
      <p:ext uri="{BB962C8B-B14F-4D97-AF65-F5344CB8AC3E}">
        <p14:creationId xmlns:p14="http://schemas.microsoft.com/office/powerpoint/2010/main" val="1746155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67425"/>
            <a:ext cx="11941791" cy="5981326"/>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Data processing layer also includes Hive which creates SQL-like tables.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Hive stores and processes table data after translating it into MapReduce tasks to run in HDFS.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Hive creates SQL-like tables in Hive shell.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Hive uses </a:t>
            </a: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processes queries, ad hoc (unstructured) queries, aggregation functions and summarizing functions, such as functions to compute maximum, minimum, average of selected or grouped datasets. </a:t>
            </a:r>
          </a:p>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is a restricted form of SQL.</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071656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209" y="181127"/>
            <a:ext cx="11941791" cy="1023582"/>
          </a:xfrm>
        </p:spPr>
        <p:txBody>
          <a:bodyPr>
            <a:normAutofit fontScale="90000"/>
          </a:bodyPr>
          <a:lstStyle/>
          <a:p>
            <a:pPr algn="ctr"/>
            <a:r>
              <a:rPr lang="en-US" dirty="0" err="1">
                <a:solidFill>
                  <a:srgbClr val="C00000"/>
                </a:solidFill>
              </a:rPr>
              <a:t>MapReduce</a:t>
            </a:r>
            <a:r>
              <a:rPr lang="en-US" dirty="0">
                <a:solidFill>
                  <a:srgbClr val="C00000"/>
                </a:solidFill>
              </a:rPr>
              <a:t> Combiner Implementation</a:t>
            </a:r>
            <a:br>
              <a:rPr lang="en-US" dirty="0">
                <a:solidFill>
                  <a:srgbClr val="C00000"/>
                </a:solidFill>
              </a:rPr>
            </a:b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489744" y="952461"/>
            <a:ext cx="10337282" cy="5196290"/>
          </a:xfrm>
        </p:spPr>
        <p:txBody>
          <a:bodyPr>
            <a:normAutofit/>
          </a:bodyPr>
          <a:lstStyle/>
          <a:p>
            <a:pPr marL="0" indent="0" algn="just">
              <a:lnSpc>
                <a:spcPct val="150000"/>
              </a:lnSpc>
              <a:buNone/>
            </a:pPr>
            <a:r>
              <a:rPr lang="en-GB" sz="2400" dirty="0"/>
              <a:t>The following example provides a theoretical idea about combiners. Let us assume we have the following input text file named </a:t>
            </a:r>
            <a:r>
              <a:rPr lang="en-GB" sz="2400" b="1" dirty="0"/>
              <a:t>input.txt</a:t>
            </a:r>
            <a:r>
              <a:rPr lang="en-GB" sz="2400" dirty="0"/>
              <a:t> for </a:t>
            </a:r>
            <a:r>
              <a:rPr lang="en-GB" sz="2400" dirty="0" err="1"/>
              <a:t>MapReduce</a:t>
            </a:r>
            <a:r>
              <a:rPr lang="en-GB" sz="2400" dirty="0"/>
              <a:t>.</a:t>
            </a:r>
          </a:p>
          <a:p>
            <a:pPr marL="0" indent="0" algn="just">
              <a:lnSpc>
                <a:spcPct val="150000"/>
              </a:lnSpc>
              <a:buNone/>
            </a:pPr>
            <a:endParaRPr lang="en-US" sz="2200"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2050" name="Picture 2"/>
          <p:cNvPicPr>
            <a:picLocks noChangeAspect="1" noChangeArrowheads="1"/>
          </p:cNvPicPr>
          <p:nvPr/>
        </p:nvPicPr>
        <p:blipFill>
          <a:blip r:embed="rId2"/>
          <a:srcRect/>
          <a:stretch>
            <a:fillRect/>
          </a:stretch>
        </p:blipFill>
        <p:spPr bwMode="auto">
          <a:xfrm>
            <a:off x="489744" y="2127369"/>
            <a:ext cx="7108908" cy="1301631"/>
          </a:xfrm>
          <a:prstGeom prst="rect">
            <a:avLst/>
          </a:prstGeom>
          <a:noFill/>
          <a:ln w="9525">
            <a:noFill/>
            <a:miter lim="800000"/>
            <a:headEnd/>
            <a:tailEnd/>
          </a:ln>
          <a:effectLst/>
        </p:spPr>
      </p:pic>
    </p:spTree>
    <p:extLst>
      <p:ext uri="{BB962C8B-B14F-4D97-AF65-F5344CB8AC3E}">
        <p14:creationId xmlns:p14="http://schemas.microsoft.com/office/powerpoint/2010/main" val="6981060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GB" dirty="0">
                <a:solidFill>
                  <a:srgbClr val="C00000"/>
                </a:solidFill>
              </a:rPr>
              <a:t>The important phases of the </a:t>
            </a:r>
            <a:r>
              <a:rPr lang="en-GB" dirty="0" err="1">
                <a:solidFill>
                  <a:srgbClr val="C00000"/>
                </a:solidFill>
              </a:rPr>
              <a:t>MapReduce</a:t>
            </a:r>
            <a:r>
              <a:rPr lang="en-GB" dirty="0">
                <a:solidFill>
                  <a:srgbClr val="C00000"/>
                </a:solidFill>
              </a:rPr>
              <a:t> program with Combiner are discussed below.</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712138" y="952461"/>
            <a:ext cx="10300420" cy="5196290"/>
          </a:xfrm>
        </p:spPr>
        <p:txBody>
          <a:bodyPr>
            <a:normAutofit/>
          </a:bodyPr>
          <a:lstStyle/>
          <a:p>
            <a:pPr>
              <a:buNone/>
            </a:pPr>
            <a:r>
              <a:rPr lang="en-GB" sz="2400" b="1" dirty="0"/>
              <a:t>Record Reader</a:t>
            </a:r>
          </a:p>
          <a:p>
            <a:r>
              <a:rPr lang="en-GB" sz="2400" dirty="0"/>
              <a:t>This is the first phase of </a:t>
            </a:r>
            <a:r>
              <a:rPr lang="en-GB" sz="2400" dirty="0" err="1"/>
              <a:t>MapReduce</a:t>
            </a:r>
            <a:r>
              <a:rPr lang="en-GB" sz="2400" dirty="0"/>
              <a:t> where the Record Reader reads every line from the input text file as text and yields output as key-value pairs.</a:t>
            </a:r>
          </a:p>
          <a:p>
            <a:pPr>
              <a:buNone/>
            </a:pPr>
            <a:r>
              <a:rPr lang="en-GB" sz="2400" b="1" dirty="0"/>
              <a:t>Input</a:t>
            </a:r>
            <a:r>
              <a:rPr lang="en-GB" sz="2400" dirty="0"/>
              <a:t> − Line by line text from the input file.</a:t>
            </a:r>
          </a:p>
          <a:p>
            <a:pPr>
              <a:buNone/>
            </a:pPr>
            <a:r>
              <a:rPr lang="en-GB" sz="2400" b="1" dirty="0"/>
              <a:t>Output</a:t>
            </a:r>
            <a:r>
              <a:rPr lang="en-GB" sz="2400" dirty="0"/>
              <a:t> − Forms the key-value pairs. The following is the set of expected key-value pairs.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3074" name="Picture 2"/>
          <p:cNvPicPr>
            <a:picLocks noChangeAspect="1" noChangeArrowheads="1"/>
          </p:cNvPicPr>
          <p:nvPr/>
        </p:nvPicPr>
        <p:blipFill>
          <a:blip r:embed="rId2"/>
          <a:srcRect/>
          <a:stretch>
            <a:fillRect/>
          </a:stretch>
        </p:blipFill>
        <p:spPr bwMode="auto">
          <a:xfrm>
            <a:off x="790411" y="3632637"/>
            <a:ext cx="10689452" cy="2021927"/>
          </a:xfrm>
          <a:prstGeom prst="rect">
            <a:avLst/>
          </a:prstGeom>
          <a:noFill/>
          <a:ln w="9525">
            <a:noFill/>
            <a:miter lim="800000"/>
            <a:headEnd/>
            <a:tailEnd/>
          </a:ln>
          <a:effectLst/>
        </p:spPr>
      </p:pic>
    </p:spTree>
    <p:extLst>
      <p:ext uri="{BB962C8B-B14F-4D97-AF65-F5344CB8AC3E}">
        <p14:creationId xmlns:p14="http://schemas.microsoft.com/office/powerpoint/2010/main" val="4402603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371062" y="304800"/>
            <a:ext cx="10535478" cy="5843951"/>
          </a:xfrm>
        </p:spPr>
        <p:txBody>
          <a:bodyPr>
            <a:normAutofit/>
          </a:bodyPr>
          <a:lstStyle/>
          <a:p>
            <a:pPr marL="0" indent="0" algn="just">
              <a:lnSpc>
                <a:spcPct val="150000"/>
              </a:lnSpc>
              <a:buNone/>
            </a:pPr>
            <a:r>
              <a:rPr lang="en-US" sz="2400" b="1" dirty="0"/>
              <a:t>Map Phase</a:t>
            </a:r>
          </a:p>
          <a:p>
            <a:pPr>
              <a:buNone/>
            </a:pPr>
            <a:r>
              <a:rPr lang="en-GB" sz="2400" dirty="0"/>
              <a:t>The Map phase takes input from the Record Reader, processes it, and produces the output as another set of key-value pairs.</a:t>
            </a:r>
          </a:p>
          <a:p>
            <a:pPr>
              <a:buNone/>
            </a:pPr>
            <a:r>
              <a:rPr lang="en-GB" sz="2400" b="1" dirty="0"/>
              <a:t>Input</a:t>
            </a:r>
            <a:r>
              <a:rPr lang="en-GB" sz="2400" dirty="0"/>
              <a:t> − The following key-value pair is the input taken from the Record Reader.</a:t>
            </a:r>
          </a:p>
          <a:p>
            <a:pPr>
              <a:buNone/>
            </a:pPr>
            <a:endParaRPr lang="en-GB" sz="2400" dirty="0"/>
          </a:p>
          <a:p>
            <a:pPr>
              <a:buNone/>
            </a:pPr>
            <a:endParaRPr lang="en-GB" sz="2400" dirty="0"/>
          </a:p>
          <a:p>
            <a:pPr>
              <a:buNone/>
            </a:pPr>
            <a:endParaRPr lang="en-GB" sz="2400" dirty="0"/>
          </a:p>
          <a:p>
            <a:pPr>
              <a:buNone/>
            </a:pPr>
            <a:endParaRPr lang="en-GB" sz="2400" dirty="0"/>
          </a:p>
          <a:p>
            <a:pPr>
              <a:buNone/>
            </a:pPr>
            <a:r>
              <a:rPr lang="en-GB" sz="2400" b="1" dirty="0"/>
              <a:t>Output</a:t>
            </a:r>
            <a:r>
              <a:rPr lang="en-GB" sz="2400" dirty="0"/>
              <a:t> − The expected output is as follows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098" name="Picture 2"/>
          <p:cNvPicPr>
            <a:picLocks noChangeAspect="1" noChangeArrowheads="1"/>
          </p:cNvPicPr>
          <p:nvPr/>
        </p:nvPicPr>
        <p:blipFill>
          <a:blip r:embed="rId2"/>
          <a:srcRect/>
          <a:stretch>
            <a:fillRect/>
          </a:stretch>
        </p:blipFill>
        <p:spPr bwMode="auto">
          <a:xfrm>
            <a:off x="1564465" y="1975265"/>
            <a:ext cx="7804259" cy="1453735"/>
          </a:xfrm>
          <a:prstGeom prst="rect">
            <a:avLst/>
          </a:prstGeom>
          <a:noFill/>
          <a:ln w="9525">
            <a:noFill/>
            <a:miter lim="800000"/>
            <a:headEnd/>
            <a:tailEnd/>
          </a:ln>
          <a:effectLst/>
        </p:spPr>
      </p:pic>
      <p:pic>
        <p:nvPicPr>
          <p:cNvPr id="4099" name="Picture 3"/>
          <p:cNvPicPr>
            <a:picLocks noChangeAspect="1" noChangeArrowheads="1"/>
          </p:cNvPicPr>
          <p:nvPr/>
        </p:nvPicPr>
        <p:blipFill>
          <a:blip r:embed="rId3"/>
          <a:srcRect/>
          <a:stretch>
            <a:fillRect/>
          </a:stretch>
        </p:blipFill>
        <p:spPr bwMode="auto">
          <a:xfrm>
            <a:off x="1705336" y="4039767"/>
            <a:ext cx="7522516" cy="1498217"/>
          </a:xfrm>
          <a:prstGeom prst="rect">
            <a:avLst/>
          </a:prstGeom>
          <a:noFill/>
          <a:ln w="9525">
            <a:noFill/>
            <a:miter lim="800000"/>
            <a:headEnd/>
            <a:tailEnd/>
          </a:ln>
          <a:effectLst/>
        </p:spPr>
      </p:pic>
    </p:spTree>
    <p:extLst>
      <p:ext uri="{BB962C8B-B14F-4D97-AF65-F5344CB8AC3E}">
        <p14:creationId xmlns:p14="http://schemas.microsoft.com/office/powerpoint/2010/main" val="37208126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57655"/>
            <a:ext cx="11941791" cy="5991096"/>
          </a:xfrm>
        </p:spPr>
        <p:txBody>
          <a:bodyPr>
            <a:normAutofit/>
          </a:bodyPr>
          <a:lstStyle/>
          <a:p>
            <a:pPr marL="0" indent="0" algn="just">
              <a:lnSpc>
                <a:spcPct val="150000"/>
              </a:lnSpc>
              <a:buNone/>
            </a:pPr>
            <a:r>
              <a:rPr lang="en-US" sz="2400" b="1" dirty="0"/>
              <a:t>Combiner Phase</a:t>
            </a:r>
          </a:p>
          <a:p>
            <a:r>
              <a:rPr lang="en-GB" sz="2400" dirty="0"/>
              <a:t>The Combiner phase takes each key-value pair from the Map phase, processes it, and produces the output as </a:t>
            </a:r>
            <a:r>
              <a:rPr lang="en-GB" sz="2400" b="1" dirty="0"/>
              <a:t>key-value collection</a:t>
            </a:r>
            <a:r>
              <a:rPr lang="en-GB" sz="2400" dirty="0"/>
              <a:t> pairs.</a:t>
            </a:r>
          </a:p>
          <a:p>
            <a:r>
              <a:rPr lang="en-GB" sz="2400" b="1" dirty="0"/>
              <a:t>Input</a:t>
            </a:r>
            <a:r>
              <a:rPr lang="en-GB" sz="2400" dirty="0"/>
              <a:t> − The following key-value pair is the input taken from the Map phase.</a:t>
            </a:r>
          </a:p>
          <a:p>
            <a:endParaRPr lang="en-GB" sz="2400" dirty="0"/>
          </a:p>
          <a:p>
            <a:endParaRPr lang="en-GB" sz="2400" dirty="0"/>
          </a:p>
          <a:p>
            <a:endParaRPr lang="en-GB" sz="2400" dirty="0"/>
          </a:p>
          <a:p>
            <a:endParaRPr lang="en-GB" sz="2400" dirty="0"/>
          </a:p>
          <a:p>
            <a:r>
              <a:rPr lang="en-GB" sz="2400" b="1" dirty="0"/>
              <a:t>Output</a:t>
            </a:r>
            <a:r>
              <a:rPr lang="en-GB" sz="2400" dirty="0"/>
              <a:t> − The expected output is as follows −</a:t>
            </a:r>
          </a:p>
          <a:p>
            <a:pPr marL="0" indent="0" algn="just">
              <a:lnSpc>
                <a:spcPct val="150000"/>
              </a:lnSpc>
              <a:buNone/>
            </a:pPr>
            <a:endParaRPr lang="en-US" sz="2400" b="1" dirty="0"/>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5122" name="Picture 2"/>
          <p:cNvPicPr>
            <a:picLocks noChangeAspect="1" noChangeArrowheads="1"/>
          </p:cNvPicPr>
          <p:nvPr/>
        </p:nvPicPr>
        <p:blipFill>
          <a:blip r:embed="rId2"/>
          <a:srcRect/>
          <a:stretch>
            <a:fillRect/>
          </a:stretch>
        </p:blipFill>
        <p:spPr bwMode="auto">
          <a:xfrm>
            <a:off x="1364620" y="1763024"/>
            <a:ext cx="8087053" cy="1490909"/>
          </a:xfrm>
          <a:prstGeom prst="rect">
            <a:avLst/>
          </a:prstGeom>
          <a:noFill/>
          <a:ln w="9525">
            <a:noFill/>
            <a:miter lim="800000"/>
            <a:headEnd/>
            <a:tailEnd/>
          </a:ln>
          <a:effectLst/>
        </p:spPr>
      </p:pic>
      <p:pic>
        <p:nvPicPr>
          <p:cNvPr id="5123" name="Picture 3"/>
          <p:cNvPicPr>
            <a:picLocks noChangeAspect="1" noChangeArrowheads="1"/>
          </p:cNvPicPr>
          <p:nvPr/>
        </p:nvPicPr>
        <p:blipFill>
          <a:blip r:embed="rId3"/>
          <a:srcRect/>
          <a:stretch>
            <a:fillRect/>
          </a:stretch>
        </p:blipFill>
        <p:spPr bwMode="auto">
          <a:xfrm>
            <a:off x="1364620" y="3949312"/>
            <a:ext cx="7702933" cy="1504059"/>
          </a:xfrm>
          <a:prstGeom prst="rect">
            <a:avLst/>
          </a:prstGeom>
          <a:noFill/>
          <a:ln w="9525">
            <a:noFill/>
            <a:miter lim="800000"/>
            <a:headEnd/>
            <a:tailEnd/>
          </a:ln>
          <a:effectLst/>
        </p:spPr>
      </p:pic>
    </p:spTree>
    <p:extLst>
      <p:ext uri="{BB962C8B-B14F-4D97-AF65-F5344CB8AC3E}">
        <p14:creationId xmlns:p14="http://schemas.microsoft.com/office/powerpoint/2010/main" val="12098329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304800"/>
            <a:ext cx="11941791" cy="5843951"/>
          </a:xfrm>
        </p:spPr>
        <p:txBody>
          <a:bodyPr>
            <a:normAutofit/>
          </a:bodyPr>
          <a:lstStyle/>
          <a:p>
            <a:pPr marL="0" indent="0" algn="just">
              <a:lnSpc>
                <a:spcPct val="150000"/>
              </a:lnSpc>
              <a:buNone/>
            </a:pPr>
            <a:r>
              <a:rPr lang="en-US" sz="2400" b="1" dirty="0"/>
              <a:t>Reducer Phase</a:t>
            </a:r>
          </a:p>
          <a:p>
            <a:r>
              <a:rPr lang="en-GB" sz="2400" dirty="0"/>
              <a:t>The Reducer phase takes each key-value collection pair from the Combiner phase, processes it, and passes the output as key-value pairs. Note that the Combiner functionality is same as the Reducer.</a:t>
            </a:r>
          </a:p>
          <a:p>
            <a:r>
              <a:rPr lang="en-GB" sz="2400" b="1" dirty="0"/>
              <a:t>Input</a:t>
            </a:r>
            <a:r>
              <a:rPr lang="en-GB" sz="2400" dirty="0"/>
              <a:t> − The following key-value pair is the input taken from the Combiner phase.</a:t>
            </a:r>
          </a:p>
          <a:p>
            <a:endParaRPr lang="en-GB" sz="2400" dirty="0"/>
          </a:p>
          <a:p>
            <a:endParaRPr lang="en-GB" sz="2400" dirty="0"/>
          </a:p>
          <a:p>
            <a:endParaRPr lang="en-GB" sz="2400" dirty="0"/>
          </a:p>
          <a:p>
            <a:endParaRPr lang="en-GB" sz="2400" dirty="0"/>
          </a:p>
          <a:p>
            <a:r>
              <a:rPr lang="en-GB" sz="2400" b="1" dirty="0"/>
              <a:t>Output</a:t>
            </a:r>
            <a:r>
              <a:rPr lang="en-GB" sz="2400" dirty="0"/>
              <a:t> − The expected output from the Reducer phase is as follows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6146" name="Picture 2"/>
          <p:cNvPicPr>
            <a:picLocks noChangeAspect="1" noChangeArrowheads="1"/>
          </p:cNvPicPr>
          <p:nvPr/>
        </p:nvPicPr>
        <p:blipFill>
          <a:blip r:embed="rId2"/>
          <a:srcRect/>
          <a:stretch>
            <a:fillRect/>
          </a:stretch>
        </p:blipFill>
        <p:spPr bwMode="auto">
          <a:xfrm>
            <a:off x="1914729" y="2405435"/>
            <a:ext cx="8216547" cy="1413476"/>
          </a:xfrm>
          <a:prstGeom prst="rect">
            <a:avLst/>
          </a:prstGeom>
          <a:noFill/>
          <a:ln w="9525">
            <a:noFill/>
            <a:miter lim="800000"/>
            <a:headEnd/>
            <a:tailEnd/>
          </a:ln>
          <a:effectLst/>
        </p:spPr>
      </p:pic>
      <p:pic>
        <p:nvPicPr>
          <p:cNvPr id="6147" name="Picture 3"/>
          <p:cNvPicPr>
            <a:picLocks noChangeAspect="1" noChangeArrowheads="1"/>
          </p:cNvPicPr>
          <p:nvPr/>
        </p:nvPicPr>
        <p:blipFill>
          <a:blip r:embed="rId3"/>
          <a:srcRect/>
          <a:stretch>
            <a:fillRect/>
          </a:stretch>
        </p:blipFill>
        <p:spPr bwMode="auto">
          <a:xfrm>
            <a:off x="1956074" y="4376723"/>
            <a:ext cx="8133856" cy="1542823"/>
          </a:xfrm>
          <a:prstGeom prst="rect">
            <a:avLst/>
          </a:prstGeom>
          <a:noFill/>
          <a:ln w="9525">
            <a:noFill/>
            <a:miter lim="800000"/>
            <a:headEnd/>
            <a:tailEnd/>
          </a:ln>
          <a:effectLst/>
        </p:spPr>
      </p:pic>
    </p:spTree>
    <p:extLst>
      <p:ext uri="{BB962C8B-B14F-4D97-AF65-F5344CB8AC3E}">
        <p14:creationId xmlns:p14="http://schemas.microsoft.com/office/powerpoint/2010/main" val="6361816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96348" y="178676"/>
            <a:ext cx="10323443" cy="5970075"/>
          </a:xfrm>
        </p:spPr>
        <p:txBody>
          <a:bodyPr>
            <a:normAutofit/>
          </a:bodyPr>
          <a:lstStyle/>
          <a:p>
            <a:pPr marL="0" indent="0" algn="just">
              <a:lnSpc>
                <a:spcPct val="150000"/>
              </a:lnSpc>
              <a:buNone/>
            </a:pPr>
            <a:r>
              <a:rPr lang="en-US" sz="2000" b="1" dirty="0"/>
              <a:t>Record Writer</a:t>
            </a:r>
          </a:p>
          <a:p>
            <a:r>
              <a:rPr lang="en-GB" sz="2000" dirty="0"/>
              <a:t>This is the last phase of </a:t>
            </a:r>
            <a:r>
              <a:rPr lang="en-GB" sz="2000" dirty="0" err="1"/>
              <a:t>MapReduce</a:t>
            </a:r>
            <a:r>
              <a:rPr lang="en-GB" sz="2000" dirty="0"/>
              <a:t> where the Record Writer writes every key-value pair from the Reducer phase and sends the output as text.</a:t>
            </a:r>
          </a:p>
          <a:p>
            <a:pPr>
              <a:buNone/>
            </a:pPr>
            <a:r>
              <a:rPr lang="en-GB" sz="2000" b="1" dirty="0"/>
              <a:t>Input</a:t>
            </a:r>
            <a:r>
              <a:rPr lang="en-GB" sz="2000" dirty="0"/>
              <a:t> − Each key-value pair from the Reducer phase along with the Output format.</a:t>
            </a:r>
          </a:p>
          <a:p>
            <a:pPr>
              <a:buNone/>
            </a:pPr>
            <a:r>
              <a:rPr lang="en-GB" sz="2000" b="1" dirty="0"/>
              <a:t>Output</a:t>
            </a:r>
            <a:r>
              <a:rPr lang="en-GB" sz="2000" dirty="0"/>
              <a:t> − It gives you the key-value pairs in text format. Following is the expected output.</a:t>
            </a:r>
          </a:p>
          <a:p>
            <a:pPr marL="0" indent="0" algn="just">
              <a:lnSpc>
                <a:spcPct val="150000"/>
              </a:lnSpc>
              <a:buNone/>
            </a:pPr>
            <a:endParaRPr lang="en-US" sz="2000" dirty="0">
              <a:latin typeface="Verdana" panose="020B0604030504040204" pitchFamily="34" charset="0"/>
              <a:ea typeface="Verdana" panose="020B0604030504040204" pitchFamily="34" charset="0"/>
              <a:cs typeface="Verdana" panose="020B0604030504040204" pitchFamily="34" charset="0"/>
            </a:endParaRPr>
          </a:p>
        </p:txBody>
      </p:sp>
      <p:pic>
        <p:nvPicPr>
          <p:cNvPr id="7170" name="Picture 2"/>
          <p:cNvPicPr>
            <a:picLocks noChangeAspect="1" noChangeArrowheads="1"/>
          </p:cNvPicPr>
          <p:nvPr/>
        </p:nvPicPr>
        <p:blipFill>
          <a:blip r:embed="rId2"/>
          <a:srcRect/>
          <a:stretch>
            <a:fillRect/>
          </a:stretch>
        </p:blipFill>
        <p:spPr bwMode="auto">
          <a:xfrm>
            <a:off x="2333831" y="1927434"/>
            <a:ext cx="6848475" cy="3790950"/>
          </a:xfrm>
          <a:prstGeom prst="rect">
            <a:avLst/>
          </a:prstGeom>
          <a:noFill/>
          <a:ln w="9525">
            <a:noFill/>
            <a:miter lim="800000"/>
            <a:headEnd/>
            <a:tailEnd/>
          </a:ln>
          <a:effectLst/>
        </p:spPr>
      </p:pic>
    </p:spTree>
    <p:extLst>
      <p:ext uri="{BB962C8B-B14F-4D97-AF65-F5344CB8AC3E}">
        <p14:creationId xmlns:p14="http://schemas.microsoft.com/office/powerpoint/2010/main" val="4402603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IN" dirty="0">
                <a:solidFill>
                  <a:srgbClr val="C00000"/>
                </a:solidFill>
                <a:latin typeface="Verdana" panose="020B0604030504040204" pitchFamily="34" charset="0"/>
                <a:ea typeface="Verdana" panose="020B0604030504040204" pitchFamily="34" charset="0"/>
                <a:cs typeface="Verdana" panose="020B0604030504040204" pitchFamily="34" charset="0"/>
              </a:rPr>
              <a:t>Benefits of Combiner</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543339" y="952461"/>
            <a:ext cx="11534929" cy="5196290"/>
          </a:xfrm>
        </p:spPr>
        <p:txBody>
          <a:bodyPr>
            <a:normAutofit/>
          </a:bodyPr>
          <a:lstStyle/>
          <a:p>
            <a:pPr marL="0" indent="0" algn="just">
              <a:lnSpc>
                <a:spcPct val="150000"/>
              </a:lnSpc>
            </a:pPr>
            <a:r>
              <a:rPr lang="en-US" sz="2400" dirty="0"/>
              <a:t>This limits the volume of data transfer between map and reduce tasks, and thus reduces the cost of data transfer across the network. </a:t>
            </a:r>
          </a:p>
          <a:p>
            <a:pPr marL="0" indent="0" algn="just">
              <a:lnSpc>
                <a:spcPct val="150000"/>
              </a:lnSpc>
            </a:pPr>
            <a:endParaRPr lang="en-US" sz="2400" dirty="0"/>
          </a:p>
          <a:p>
            <a:pPr marL="0" indent="0" algn="just">
              <a:lnSpc>
                <a:spcPct val="150000"/>
              </a:lnSpc>
            </a:pPr>
            <a:r>
              <a:rPr lang="en-US" sz="2400" dirty="0"/>
              <a:t>Combiners use grouping by key for carrying out this function.</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208126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952461"/>
            <a:ext cx="11941791" cy="5196290"/>
          </a:xfrm>
        </p:spPr>
        <p:txBody>
          <a:bodyPr>
            <a:normAutofit/>
          </a:bodyPr>
          <a:lstStyle/>
          <a:p>
            <a:pPr>
              <a:buNone/>
            </a:pPr>
            <a:r>
              <a:rPr lang="en-US" sz="2400" b="1" dirty="0"/>
              <a:t>The combiner works as follows:</a:t>
            </a:r>
          </a:p>
          <a:p>
            <a:pPr>
              <a:buNone/>
            </a:pPr>
            <a:endParaRPr lang="en-US" sz="2400" dirty="0"/>
          </a:p>
          <a:p>
            <a:pPr fontAlgn="base"/>
            <a:r>
              <a:rPr lang="en-US" sz="2400" b="1" dirty="0"/>
              <a:t>It does not have its own interface </a:t>
            </a:r>
            <a:r>
              <a:rPr lang="en-US" sz="2400" dirty="0"/>
              <a:t>and it must implement the interface at reduce().</a:t>
            </a:r>
          </a:p>
          <a:p>
            <a:pPr fontAlgn="base"/>
            <a:endParaRPr lang="en-US" sz="2400" dirty="0"/>
          </a:p>
          <a:p>
            <a:pPr fontAlgn="base"/>
            <a:r>
              <a:rPr lang="en-US" sz="2400" dirty="0"/>
              <a:t>It </a:t>
            </a:r>
            <a:r>
              <a:rPr lang="en-US" sz="2400" b="1" dirty="0"/>
              <a:t>operates on each map output key</a:t>
            </a:r>
            <a:r>
              <a:rPr lang="en-US" sz="2400" dirty="0"/>
              <a:t>. It must have the same input and output key-value types as the Reducer class.</a:t>
            </a:r>
          </a:p>
          <a:p>
            <a:pPr fontAlgn="base"/>
            <a:endParaRPr lang="en-US" sz="2400" dirty="0"/>
          </a:p>
          <a:p>
            <a:pPr fontAlgn="base"/>
            <a:r>
              <a:rPr lang="en-US" sz="2400" b="1" dirty="0"/>
              <a:t>It can produce summary information from a large dataset </a:t>
            </a:r>
            <a:r>
              <a:rPr lang="en-US" sz="2400" dirty="0"/>
              <a:t>because it replaces the original Map output with fewer records or smaller records.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20983297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0534"/>
            <a:ext cx="11941791" cy="609600"/>
          </a:xfrm>
        </p:spPr>
        <p:txBody>
          <a:bodyPr>
            <a:normAutofit fontScale="90000"/>
          </a:bodyPr>
          <a:lstStyle/>
          <a:p>
            <a:pPr algn="ctr"/>
            <a:r>
              <a:rPr lang="en-US" b="1" dirty="0">
                <a:solidFill>
                  <a:srgbClr val="C00000"/>
                </a:solidFill>
              </a:rPr>
              <a:t>4.2.6 Reduce Tasks</a:t>
            </a:r>
            <a:br>
              <a:rPr lang="en-US" dirty="0">
                <a:solidFill>
                  <a:srgbClr val="C00000"/>
                </a:solidFill>
              </a:rPr>
            </a:b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848140" y="376545"/>
            <a:ext cx="9992139" cy="5255372"/>
          </a:xfrm>
        </p:spPr>
        <p:txBody>
          <a:bodyPr>
            <a:normAutofit/>
          </a:bodyPr>
          <a:lstStyle/>
          <a:p>
            <a:pPr algn="just"/>
            <a:r>
              <a:rPr lang="en-US" sz="2400" dirty="0"/>
              <a:t>Java API at </a:t>
            </a:r>
            <a:r>
              <a:rPr lang="en-US" sz="2400" dirty="0" err="1"/>
              <a:t>Hadoop</a:t>
            </a:r>
            <a:r>
              <a:rPr lang="en-US" sz="2400" dirty="0"/>
              <a:t> includes Reducer class. An abstract function, reduce() is in the Reducer. Any specific Reducer implementation should be subclass of this class and override the abstract reduce().</a:t>
            </a:r>
          </a:p>
          <a:p>
            <a:pPr algn="just"/>
            <a:r>
              <a:rPr lang="en-US" sz="2400" dirty="0"/>
              <a:t>Reduce task implements reduce() that takes the </a:t>
            </a:r>
            <a:r>
              <a:rPr lang="en-US" sz="2400" dirty="0" err="1"/>
              <a:t>Mapper</a:t>
            </a:r>
            <a:r>
              <a:rPr lang="en-US" sz="2400" dirty="0"/>
              <a:t> output (which shuffles and sorts), which is grouped by key-values (k2, v2) and applies it in parallel to each group. </a:t>
            </a:r>
          </a:p>
          <a:p>
            <a:pPr algn="just"/>
            <a:r>
              <a:rPr lang="en-US" sz="2400" dirty="0"/>
              <a:t>Intermediate pairs are at input of each Reducer in order after sorting using the key. </a:t>
            </a:r>
          </a:p>
          <a:p>
            <a:pPr algn="just"/>
            <a:r>
              <a:rPr lang="en-US" sz="2400" dirty="0"/>
              <a:t>Reduce function iterates over the list of values associated with a key and produces outputs such as aggregations and statistics. </a:t>
            </a:r>
          </a:p>
          <a:p>
            <a:pPr algn="just"/>
            <a:r>
              <a:rPr lang="en-US" sz="2400" dirty="0"/>
              <a:t>The reduce function sends output zero or another set of key-value pairs (k3, v3) to the final the output file. Reduce: {(k2, list (v2) -&gt; list (k3, v3)}</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8194" name="Picture 2"/>
          <p:cNvPicPr>
            <a:picLocks noChangeAspect="1" noChangeArrowheads="1"/>
          </p:cNvPicPr>
          <p:nvPr/>
        </p:nvPicPr>
        <p:blipFill>
          <a:blip r:embed="rId2"/>
          <a:srcRect/>
          <a:stretch>
            <a:fillRect/>
          </a:stretch>
        </p:blipFill>
        <p:spPr bwMode="auto">
          <a:xfrm>
            <a:off x="2552371" y="5105999"/>
            <a:ext cx="7087257" cy="1562100"/>
          </a:xfrm>
          <a:prstGeom prst="rect">
            <a:avLst/>
          </a:prstGeom>
          <a:noFill/>
          <a:ln w="9525">
            <a:solidFill>
              <a:schemeClr val="accent1"/>
            </a:solidFill>
            <a:miter lim="800000"/>
            <a:headEnd/>
            <a:tailEnd/>
          </a:ln>
          <a:effectLst/>
        </p:spPr>
      </p:pic>
    </p:spTree>
    <p:extLst>
      <p:ext uri="{BB962C8B-B14F-4D97-AF65-F5344CB8AC3E}">
        <p14:creationId xmlns:p14="http://schemas.microsoft.com/office/powerpoint/2010/main" val="6361816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209" y="181127"/>
            <a:ext cx="11941791" cy="1023582"/>
          </a:xfrm>
        </p:spPr>
        <p:txBody>
          <a:bodyPr>
            <a:normAutofit fontScale="90000"/>
          </a:bodyPr>
          <a:lstStyle/>
          <a:p>
            <a:pPr algn="ctr"/>
            <a:r>
              <a:rPr lang="en-US" b="1" dirty="0">
                <a:solidFill>
                  <a:srgbClr val="C00000"/>
                </a:solidFill>
              </a:rPr>
              <a:t>4.2.7 Details of </a:t>
            </a:r>
            <a:r>
              <a:rPr lang="en-US" b="1" dirty="0" err="1">
                <a:solidFill>
                  <a:srgbClr val="C00000"/>
                </a:solidFill>
              </a:rPr>
              <a:t>MapReduce</a:t>
            </a:r>
            <a:r>
              <a:rPr lang="en-US" b="1" dirty="0">
                <a:solidFill>
                  <a:srgbClr val="C00000"/>
                </a:solidFill>
              </a:rPr>
              <a:t> Processing Steps</a:t>
            </a:r>
            <a:br>
              <a:rPr lang="en-US" dirty="0">
                <a:solidFill>
                  <a:srgbClr val="C00000"/>
                </a:solidFill>
              </a:rPr>
            </a:b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9218" name="Picture 2"/>
          <p:cNvPicPr>
            <a:picLocks noGrp="1" noChangeAspect="1" noChangeArrowheads="1"/>
          </p:cNvPicPr>
          <p:nvPr>
            <p:ph idx="4294967295"/>
          </p:nvPr>
        </p:nvPicPr>
        <p:blipFill>
          <a:blip r:embed="rId2"/>
          <a:srcRect/>
          <a:stretch>
            <a:fillRect/>
          </a:stretch>
        </p:blipFill>
        <p:spPr bwMode="auto">
          <a:xfrm>
            <a:off x="1308893" y="830401"/>
            <a:ext cx="9574213" cy="4984750"/>
          </a:xfrm>
          <a:prstGeom prst="rect">
            <a:avLst/>
          </a:prstGeom>
          <a:noFill/>
          <a:ln w="9525">
            <a:noFill/>
            <a:miter lim="800000"/>
            <a:headEnd/>
            <a:tailEnd/>
          </a:ln>
          <a:effectLst/>
        </p:spPr>
      </p:pic>
    </p:spTree>
    <p:extLst>
      <p:ext uri="{BB962C8B-B14F-4D97-AF65-F5344CB8AC3E}">
        <p14:creationId xmlns:p14="http://schemas.microsoft.com/office/powerpoint/2010/main" val="636181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28789"/>
            <a:ext cx="11941791" cy="6019962"/>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support layer also includes Pig.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Pig is a data-flow language and an execution framework.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Pig enables the usage of relational algebra in HDFS.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MapReduce is the processing framework and YARN is the resource managing framework </a:t>
            </a:r>
          </a:p>
        </p:txBody>
      </p:sp>
    </p:spTree>
    <p:extLst>
      <p:ext uri="{BB962C8B-B14F-4D97-AF65-F5344CB8AC3E}">
        <p14:creationId xmlns:p14="http://schemas.microsoft.com/office/powerpoint/2010/main" val="38566528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IN"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755374" y="830317"/>
            <a:ext cx="10190922" cy="4682587"/>
          </a:xfrm>
        </p:spPr>
        <p:txBody>
          <a:bodyPr>
            <a:normAutofit fontScale="77500" lnSpcReduction="20000"/>
          </a:bodyPr>
          <a:lstStyle/>
          <a:p>
            <a:pPr marL="0" indent="0" algn="just">
              <a:lnSpc>
                <a:spcPct val="150000"/>
              </a:lnSpc>
              <a:buNone/>
            </a:pPr>
            <a:r>
              <a:rPr lang="en-US" sz="2400" dirty="0"/>
              <a:t>Automotive Components and Predictive Automotive Maintenance Services (ACPAMS). ACPAMS is an application of (Internet) connected cars which renders services to customers for maintenance and servicing of (Internet) connected cars.</a:t>
            </a:r>
          </a:p>
          <a:p>
            <a:pPr marL="0" indent="0" algn="just">
              <a:lnSpc>
                <a:spcPct val="150000"/>
              </a:lnSpc>
              <a:buNone/>
            </a:pPr>
            <a:r>
              <a:rPr lang="en-US" sz="2400" dirty="0"/>
              <a:t>ACPAMS Company </a:t>
            </a:r>
            <a:r>
              <a:rPr lang="en-US" sz="2400" b="1" dirty="0"/>
              <a:t>can receive the </a:t>
            </a:r>
            <a:r>
              <a:rPr lang="en-US" sz="2400" dirty="0"/>
              <a:t>alerts/messages every hour from several </a:t>
            </a:r>
            <a:r>
              <a:rPr lang="en-US" sz="2400" b="1" dirty="0"/>
              <a:t>sensors of the automotive components installed </a:t>
            </a:r>
            <a:r>
              <a:rPr lang="en-US" sz="2400" dirty="0"/>
              <a:t>in the number of cars. A </a:t>
            </a:r>
            <a:r>
              <a:rPr lang="en-US" sz="2400" b="1" dirty="0"/>
              <a:t>server maps the keys for filling fuel, changing of the coolant, etc.</a:t>
            </a:r>
            <a:r>
              <a:rPr lang="en-US" sz="2400" dirty="0"/>
              <a:t> It requires a lot of time to scan the hourly maintenance log sequentially because there are a million cars registered for the ACPAMS service. Each car is equipped with nearly 50 sensor-based components sending alerts/message every minute. </a:t>
            </a:r>
          </a:p>
          <a:p>
            <a:pPr marL="0" indent="0" algn="just">
              <a:lnSpc>
                <a:spcPct val="150000"/>
              </a:lnSpc>
              <a:buNone/>
            </a:pPr>
            <a:r>
              <a:rPr lang="en-US" sz="2400" dirty="0"/>
              <a:t>The </a:t>
            </a:r>
            <a:r>
              <a:rPr lang="en-US" sz="2400" dirty="0" err="1"/>
              <a:t>MapReduce</a:t>
            </a:r>
            <a:r>
              <a:rPr lang="en-US" sz="2400" dirty="0"/>
              <a:t> programmer can split the application task among multiple subtasks, say one hundred sub-tasks, and each sub-task processes the data of a selected set of a Service users.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402603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IN" dirty="0">
                <a:solidFill>
                  <a:srgbClr val="C00000"/>
                </a:solidFill>
                <a:latin typeface="Verdana" panose="020B0604030504040204" pitchFamily="34" charset="0"/>
                <a:ea typeface="Verdana" panose="020B0604030504040204" pitchFamily="34" charset="0"/>
                <a:cs typeface="Verdana" panose="020B0604030504040204" pitchFamily="34" charset="0"/>
              </a:rPr>
              <a:t>Alert Messages</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10242" name="Picture 2"/>
          <p:cNvPicPr>
            <a:picLocks noGrp="1" noChangeAspect="1" noChangeArrowheads="1"/>
          </p:cNvPicPr>
          <p:nvPr>
            <p:ph idx="4294967295"/>
          </p:nvPr>
        </p:nvPicPr>
        <p:blipFill>
          <a:blip r:embed="rId2"/>
          <a:srcRect/>
          <a:stretch>
            <a:fillRect/>
          </a:stretch>
        </p:blipFill>
        <p:spPr bwMode="auto">
          <a:xfrm>
            <a:off x="1441961" y="1293380"/>
            <a:ext cx="8120408" cy="2333303"/>
          </a:xfrm>
          <a:prstGeom prst="rect">
            <a:avLst/>
          </a:prstGeom>
          <a:noFill/>
          <a:ln w="9525">
            <a:noFill/>
            <a:miter lim="800000"/>
            <a:headEnd/>
            <a:tailEnd/>
          </a:ln>
          <a:effectLst/>
        </p:spPr>
      </p:pic>
      <p:sp>
        <p:nvSpPr>
          <p:cNvPr id="10243" name="Rectangle 3"/>
          <p:cNvSpPr>
            <a:spLocks noChangeArrowheads="1"/>
          </p:cNvSpPr>
          <p:nvPr/>
        </p:nvSpPr>
        <p:spPr bwMode="auto">
          <a:xfrm>
            <a:off x="630620" y="4519448"/>
            <a:ext cx="9743090" cy="49244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36525" algn="l" defTabSz="914400" rtl="0" eaLnBrk="1" fontAlgn="base" latinLnBrk="0" hangingPunct="1">
              <a:lnSpc>
                <a:spcPct val="100000"/>
              </a:lnSpc>
              <a:spcBef>
                <a:spcPct val="0"/>
              </a:spcBef>
              <a:spcAft>
                <a:spcPct val="0"/>
              </a:spcAft>
              <a:buClrTx/>
              <a:buSzTx/>
              <a:buFontTx/>
              <a:buNone/>
              <a:tabLst/>
            </a:pPr>
            <a:r>
              <a:rPr kumimoji="0" lang="en-US" sz="1300" b="1" i="0" u="none" strike="noStrike" cap="none" normalizeH="0" baseline="0" dirty="0">
                <a:ln>
                  <a:noFill/>
                </a:ln>
                <a:solidFill>
                  <a:srgbClr val="000000"/>
                </a:solidFill>
                <a:effectLst/>
                <a:latin typeface="Calibri" pitchFamily="34" charset="0"/>
                <a:ea typeface="Calibri" pitchFamily="34" charset="0"/>
                <a:cs typeface="Times New Roman" pitchFamily="18" charset="0"/>
              </a:rPr>
              <a:t>The log contains information in the following format:</a:t>
            </a:r>
            <a:endParaRPr kumimoji="0" lang="en-US" sz="1000" b="1" i="0" u="none" strike="noStrike" cap="none" normalizeH="0" baseline="0" dirty="0">
              <a:ln>
                <a:noFill/>
              </a:ln>
              <a:solidFill>
                <a:schemeClr val="tx1"/>
              </a:solidFill>
              <a:effectLst/>
              <a:latin typeface="Arial" pitchFamily="34" charset="0"/>
              <a:cs typeface="Arial" pitchFamily="34" charset="0"/>
            </a:endParaRPr>
          </a:p>
          <a:p>
            <a:pPr marL="0" marR="0" lvl="0" indent="136525" algn="l" defTabSz="914400" rtl="0" eaLnBrk="0" fontAlgn="base" latinLnBrk="0" hangingPunct="0">
              <a:lnSpc>
                <a:spcPct val="100000"/>
              </a:lnSpc>
              <a:spcBef>
                <a:spcPct val="0"/>
              </a:spcBef>
              <a:spcAft>
                <a:spcPct val="0"/>
              </a:spcAft>
              <a:buClrTx/>
              <a:buSzTx/>
              <a:buFontTx/>
              <a:buNone/>
              <a:tabLst/>
            </a:pPr>
            <a:r>
              <a:rPr kumimoji="0" lang="en-US" sz="1300" b="1" i="0" u="none" strike="noStrike" cap="none" normalizeH="0" baseline="0" dirty="0">
                <a:ln>
                  <a:noFill/>
                </a:ln>
                <a:solidFill>
                  <a:srgbClr val="000000"/>
                </a:solidFill>
                <a:effectLst/>
                <a:latin typeface="Calibri" pitchFamily="34" charset="0"/>
                <a:ea typeface="Calibri" pitchFamily="34" charset="0"/>
                <a:cs typeface="Times New Roman" pitchFamily="18" charset="0"/>
              </a:rPr>
              <a:t>maintenance service Id:(&lt;</a:t>
            </a:r>
            <a:r>
              <a:rPr kumimoji="0" lang="en-US" sz="1300" b="1" i="0" u="none" strike="noStrike" cap="none" normalizeH="0" baseline="0" dirty="0" err="1">
                <a:ln>
                  <a:noFill/>
                </a:ln>
                <a:solidFill>
                  <a:srgbClr val="000000"/>
                </a:solidFill>
                <a:effectLst/>
                <a:latin typeface="Calibri" pitchFamily="34" charset="0"/>
                <a:ea typeface="Calibri" pitchFamily="34" charset="0"/>
                <a:cs typeface="Times New Roman" pitchFamily="18" charset="0"/>
              </a:rPr>
              <a:t>CarRegistrationNumber</a:t>
            </a:r>
            <a:r>
              <a:rPr kumimoji="0" lang="en-US" sz="1300" b="1" i="0" u="none" strike="noStrike" cap="none" normalizeH="0" baseline="0" dirty="0">
                <a:ln>
                  <a:noFill/>
                </a:ln>
                <a:solidFill>
                  <a:srgbClr val="000000"/>
                </a:solidFill>
                <a:effectLst/>
                <a:latin typeface="Calibri" pitchFamily="34" charset="0"/>
                <a:ea typeface="Calibri" pitchFamily="34" charset="0"/>
                <a:cs typeface="Times New Roman" pitchFamily="18" charset="0"/>
              </a:rPr>
              <a:t>&gt;_&lt;alert/</a:t>
            </a:r>
            <a:r>
              <a:rPr kumimoji="0" lang="en-US" sz="1300" b="1" i="0" u="none" strike="noStrike" cap="none" normalizeH="0" baseline="0" dirty="0" err="1">
                <a:ln>
                  <a:noFill/>
                </a:ln>
                <a:solidFill>
                  <a:srgbClr val="000000"/>
                </a:solidFill>
                <a:effectLst/>
                <a:latin typeface="Calibri" pitchFamily="34" charset="0"/>
                <a:ea typeface="Calibri" pitchFamily="34" charset="0"/>
                <a:cs typeface="Times New Roman" pitchFamily="18" charset="0"/>
              </a:rPr>
              <a:t>messsageld</a:t>
            </a:r>
            <a:r>
              <a:rPr kumimoji="0" lang="en-US" sz="1300" b="1" i="0" u="none" strike="noStrike" cap="none" normalizeH="0" baseline="0" dirty="0">
                <a:ln>
                  <a:noFill/>
                </a:ln>
                <a:solidFill>
                  <a:srgbClr val="000000"/>
                </a:solidFill>
                <a:effectLst/>
                <a:latin typeface="Calibri" pitchFamily="34" charset="0"/>
                <a:ea typeface="Calibri" pitchFamily="34" charset="0"/>
                <a:cs typeface="Times New Roman" pitchFamily="18" charset="0"/>
              </a:rPr>
              <a:t>&gt;)</a:t>
            </a:r>
            <a:endParaRPr kumimoji="0" lang="en-US" sz="1800" b="1" i="0" u="none" strike="noStrike" cap="none" normalizeH="0" baseline="0" dirty="0">
              <a:ln>
                <a:noFill/>
              </a:ln>
              <a:solidFill>
                <a:schemeClr val="tx1"/>
              </a:solidFill>
              <a:effectLst/>
              <a:latin typeface="Arial" pitchFamily="34" charset="0"/>
              <a:cs typeface="Arial" pitchFamily="34" charset="0"/>
            </a:endParaRPr>
          </a:p>
        </p:txBody>
      </p:sp>
      <p:pic>
        <p:nvPicPr>
          <p:cNvPr id="10244" name="Picture 4"/>
          <p:cNvPicPr>
            <a:picLocks noChangeAspect="1" noChangeArrowheads="1"/>
          </p:cNvPicPr>
          <p:nvPr/>
        </p:nvPicPr>
        <p:blipFill>
          <a:blip r:embed="rId3"/>
          <a:srcRect/>
          <a:stretch>
            <a:fillRect/>
          </a:stretch>
        </p:blipFill>
        <p:spPr bwMode="auto">
          <a:xfrm>
            <a:off x="8924926" y="3967602"/>
            <a:ext cx="2300123" cy="2337830"/>
          </a:xfrm>
          <a:prstGeom prst="rect">
            <a:avLst/>
          </a:prstGeom>
          <a:noFill/>
          <a:ln w="9525">
            <a:noFill/>
            <a:miter lim="800000"/>
            <a:headEnd/>
            <a:tailEnd/>
          </a:ln>
          <a:effectLst/>
        </p:spPr>
      </p:pic>
    </p:spTree>
    <p:extLst>
      <p:ext uri="{BB962C8B-B14F-4D97-AF65-F5344CB8AC3E}">
        <p14:creationId xmlns:p14="http://schemas.microsoft.com/office/powerpoint/2010/main" val="372081266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210" y="176305"/>
            <a:ext cx="10828608" cy="1023582"/>
          </a:xfrm>
        </p:spPr>
        <p:txBody>
          <a:bodyPr>
            <a:normAutofit fontScale="90000"/>
          </a:bodyPr>
          <a:lstStyle/>
          <a:p>
            <a:pPr algn="ctr"/>
            <a:r>
              <a:rPr lang="en-IN" dirty="0" err="1">
                <a:solidFill>
                  <a:srgbClr val="C00000"/>
                </a:solidFill>
                <a:latin typeface="Verdana" panose="020B0604030504040204" pitchFamily="34" charset="0"/>
                <a:ea typeface="Verdana" panose="020B0604030504040204" pitchFamily="34" charset="0"/>
                <a:cs typeface="Verdana" panose="020B0604030504040204" pitchFamily="34" charset="0"/>
              </a:rPr>
              <a:t>MapReduce</a:t>
            </a:r>
            <a:r>
              <a:rPr lang="en-IN" dirty="0">
                <a:solidFill>
                  <a:srgbClr val="C00000"/>
                </a:solidFill>
                <a:latin typeface="Verdana" panose="020B0604030504040204" pitchFamily="34" charset="0"/>
                <a:ea typeface="Verdana" panose="020B0604030504040204" pitchFamily="34" charset="0"/>
                <a:cs typeface="Verdana" panose="020B0604030504040204" pitchFamily="34" charset="0"/>
              </a:rPr>
              <a:t> Processing Steps in ACPAMS Application</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20481" name="Picture 1"/>
          <p:cNvPicPr>
            <a:picLocks noGrp="1" noChangeAspect="1" noChangeArrowheads="1"/>
          </p:cNvPicPr>
          <p:nvPr>
            <p:ph idx="4294967295"/>
          </p:nvPr>
        </p:nvPicPr>
        <p:blipFill>
          <a:blip r:embed="rId2"/>
          <a:srcRect/>
          <a:stretch>
            <a:fillRect/>
          </a:stretch>
        </p:blipFill>
        <p:spPr bwMode="auto">
          <a:xfrm>
            <a:off x="1792601" y="1346131"/>
            <a:ext cx="7743825" cy="4629150"/>
          </a:xfrm>
          <a:prstGeom prst="rect">
            <a:avLst/>
          </a:prstGeom>
          <a:noFill/>
          <a:ln w="9525">
            <a:noFill/>
            <a:miter lim="800000"/>
            <a:headEnd/>
            <a:tailEnd/>
          </a:ln>
          <a:effectLst/>
        </p:spPr>
      </p:pic>
    </p:spTree>
    <p:extLst>
      <p:ext uri="{BB962C8B-B14F-4D97-AF65-F5344CB8AC3E}">
        <p14:creationId xmlns:p14="http://schemas.microsoft.com/office/powerpoint/2010/main" val="120983297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209" y="191638"/>
            <a:ext cx="11941791" cy="1023582"/>
          </a:xfrm>
        </p:spPr>
        <p:txBody>
          <a:bodyPr>
            <a:normAutofit fontScale="90000"/>
          </a:bodyPr>
          <a:lstStyle/>
          <a:p>
            <a:pPr algn="ctr"/>
            <a:r>
              <a:rPr lang="en-US" dirty="0" err="1">
                <a:solidFill>
                  <a:srgbClr val="C00000"/>
                </a:solidFill>
              </a:rPr>
              <a:t>Pseduocodes</a:t>
            </a:r>
            <a:r>
              <a:rPr lang="en-US" dirty="0">
                <a:solidFill>
                  <a:srgbClr val="C00000"/>
                </a:solidFill>
              </a:rPr>
              <a:t> for </a:t>
            </a:r>
            <a:r>
              <a:rPr lang="en-US" dirty="0" err="1">
                <a:solidFill>
                  <a:srgbClr val="C00000"/>
                </a:solidFill>
              </a:rPr>
              <a:t>MapReduce</a:t>
            </a:r>
            <a:r>
              <a:rPr lang="en-US" dirty="0">
                <a:solidFill>
                  <a:srgbClr val="C00000"/>
                </a:solidFill>
              </a:rPr>
              <a:t> algorithm for the ACPAMS.</a:t>
            </a:r>
            <a:br>
              <a:rPr lang="en-US" dirty="0">
                <a:solidFill>
                  <a:srgbClr val="C00000"/>
                </a:solidFill>
              </a:rPr>
            </a:b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19457" name="Picture 1"/>
          <p:cNvPicPr>
            <a:picLocks noGrp="1" noChangeAspect="1" noChangeArrowheads="1"/>
          </p:cNvPicPr>
          <p:nvPr>
            <p:ph idx="4294967295"/>
          </p:nvPr>
        </p:nvPicPr>
        <p:blipFill>
          <a:blip r:embed="rId2"/>
          <a:srcRect/>
          <a:stretch>
            <a:fillRect/>
          </a:stretch>
        </p:blipFill>
        <p:spPr bwMode="auto">
          <a:xfrm>
            <a:off x="2606366" y="1215220"/>
            <a:ext cx="7229475" cy="4676775"/>
          </a:xfrm>
          <a:prstGeom prst="rect">
            <a:avLst/>
          </a:prstGeom>
          <a:noFill/>
          <a:ln w="9525">
            <a:noFill/>
            <a:miter lim="800000"/>
            <a:headEnd/>
            <a:tailEnd/>
          </a:ln>
          <a:effectLst/>
        </p:spPr>
      </p:pic>
    </p:spTree>
    <p:extLst>
      <p:ext uri="{BB962C8B-B14F-4D97-AF65-F5344CB8AC3E}">
        <p14:creationId xmlns:p14="http://schemas.microsoft.com/office/powerpoint/2010/main" val="6361816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b="1" dirty="0">
                <a:solidFill>
                  <a:srgbClr val="C00000"/>
                </a:solidFill>
              </a:rPr>
              <a:t>4.2.8 Coping with Node Failures</a:t>
            </a:r>
            <a:r>
              <a:rPr lang="en-US" dirty="0">
                <a:solidFill>
                  <a:srgbClr val="C00000"/>
                </a:solidFill>
              </a:rPr>
              <a:t> </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type="body" idx="1"/>
          </p:nvPr>
        </p:nvSpPr>
        <p:spPr>
          <a:xfrm>
            <a:off x="1073426" y="952461"/>
            <a:ext cx="9568070" cy="5351520"/>
          </a:xfrm>
        </p:spPr>
        <p:txBody>
          <a:bodyPr>
            <a:normAutofit fontScale="92500" lnSpcReduction="20000"/>
          </a:bodyPr>
          <a:lstStyle/>
          <a:p>
            <a:pPr marL="0" indent="0" algn="just">
              <a:lnSpc>
                <a:spcPct val="150000"/>
              </a:lnSpc>
              <a:buNone/>
            </a:pPr>
            <a:r>
              <a:rPr lang="en-US" sz="2400" dirty="0" err="1"/>
              <a:t>Hadoop</a:t>
            </a:r>
            <a:r>
              <a:rPr lang="en-US" sz="2400" dirty="0"/>
              <a:t> </a:t>
            </a:r>
            <a:r>
              <a:rPr lang="en-US" sz="2400" b="1" dirty="0"/>
              <a:t>achieves fault tolerance is through restarting the tasks</a:t>
            </a:r>
            <a:r>
              <a:rPr lang="en-US" sz="2400" dirty="0"/>
              <a:t>.</a:t>
            </a:r>
          </a:p>
          <a:p>
            <a:pPr marL="0" indent="0" algn="just">
              <a:lnSpc>
                <a:spcPct val="150000"/>
              </a:lnSpc>
              <a:buNone/>
            </a:pPr>
            <a:r>
              <a:rPr lang="en-US" sz="2400" dirty="0"/>
              <a:t>Each task nodes (</a:t>
            </a:r>
            <a:r>
              <a:rPr lang="en-US" sz="2400" dirty="0" err="1"/>
              <a:t>TaskTracker</a:t>
            </a:r>
            <a:r>
              <a:rPr lang="en-US" sz="2400" dirty="0"/>
              <a:t>) regularly communicates with the master node, </a:t>
            </a:r>
            <a:r>
              <a:rPr lang="en-US" sz="2400" dirty="0" err="1"/>
              <a:t>JobTracker</a:t>
            </a:r>
            <a:r>
              <a:rPr lang="en-US" sz="2400" dirty="0"/>
              <a:t>. </a:t>
            </a:r>
          </a:p>
          <a:p>
            <a:pPr marL="0" indent="0" algn="just">
              <a:lnSpc>
                <a:spcPct val="150000"/>
              </a:lnSpc>
              <a:buNone/>
            </a:pPr>
            <a:r>
              <a:rPr lang="en-US" sz="2400" dirty="0"/>
              <a:t>If a </a:t>
            </a:r>
            <a:r>
              <a:rPr lang="en-US" sz="2400" dirty="0" err="1"/>
              <a:t>TaskTracker</a:t>
            </a:r>
            <a:r>
              <a:rPr lang="en-US" sz="2400" dirty="0"/>
              <a:t> fails to communicate with the </a:t>
            </a:r>
            <a:r>
              <a:rPr lang="en-US" sz="2400" dirty="0" err="1"/>
              <a:t>JobTracker</a:t>
            </a:r>
            <a:r>
              <a:rPr lang="en-US" sz="2400" dirty="0"/>
              <a:t> for a pre-defined period (by default, it is set to 10 minutes), </a:t>
            </a:r>
            <a:r>
              <a:rPr lang="en-US" sz="2400" dirty="0" err="1"/>
              <a:t>JobTracker</a:t>
            </a:r>
            <a:r>
              <a:rPr lang="en-US" sz="2400" dirty="0"/>
              <a:t> assumes node failure. </a:t>
            </a:r>
          </a:p>
          <a:p>
            <a:pPr marL="0" indent="0" algn="just">
              <a:lnSpc>
                <a:spcPct val="150000"/>
              </a:lnSpc>
              <a:buNone/>
            </a:pPr>
            <a:r>
              <a:rPr lang="en-US" sz="2400" dirty="0"/>
              <a:t>The </a:t>
            </a:r>
            <a:r>
              <a:rPr lang="en-US" sz="2400" dirty="0" err="1"/>
              <a:t>JobTracker</a:t>
            </a:r>
            <a:r>
              <a:rPr lang="en-US" sz="2400" dirty="0"/>
              <a:t> knows which map and reduce tasks were assigned to each </a:t>
            </a:r>
            <a:r>
              <a:rPr lang="en-US" sz="2400" dirty="0" err="1"/>
              <a:t>TaskTracker</a:t>
            </a:r>
            <a:r>
              <a:rPr lang="en-US" sz="2400" dirty="0"/>
              <a:t>.</a:t>
            </a:r>
          </a:p>
          <a:p>
            <a:pPr algn="just"/>
            <a:r>
              <a:rPr lang="en-US" sz="2400" dirty="0"/>
              <a:t>If a </a:t>
            </a:r>
            <a:r>
              <a:rPr lang="en-US" sz="2400" dirty="0" err="1"/>
              <a:t>TaskTracker</a:t>
            </a:r>
            <a:r>
              <a:rPr lang="en-US" sz="2400" dirty="0"/>
              <a:t> has already completed nine out of ten reduce tasks assigned to it, only the tenth task must execute at a different node.</a:t>
            </a:r>
          </a:p>
          <a:p>
            <a:pPr algn="just"/>
            <a:r>
              <a:rPr lang="en-US" sz="2400" dirty="0"/>
              <a:t> </a:t>
            </a:r>
            <a:r>
              <a:rPr lang="en-US" sz="2400" b="1" dirty="0"/>
              <a:t>Map tasks are slightly more complicated. </a:t>
            </a:r>
            <a:r>
              <a:rPr lang="en-US" sz="2400" dirty="0"/>
              <a:t>A node may have completed ten map tasks but the Reducers may not have copied all their inputs from the output of those map tasks. Now if a node fails, then its </a:t>
            </a:r>
            <a:r>
              <a:rPr lang="en-US" sz="2400" dirty="0" err="1"/>
              <a:t>Mapper</a:t>
            </a:r>
            <a:r>
              <a:rPr lang="en-US" sz="2400" dirty="0"/>
              <a:t> outputs are inaccessible. Thus, any complete map tasks must also be re-executed to make their results available to the remaining reducing nodes. </a:t>
            </a:r>
            <a:r>
              <a:rPr lang="en-US" sz="2400" dirty="0" err="1"/>
              <a:t>Hadoop</a:t>
            </a:r>
            <a:r>
              <a:rPr lang="en-US" sz="2400" dirty="0"/>
              <a:t> handles all of this automatically.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402603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4.3.1 COMPOSING MAPREDUCE FOR CALCULATIONS AND ALGORITHMS</a:t>
            </a:r>
          </a:p>
        </p:txBody>
      </p:sp>
      <p:sp>
        <p:nvSpPr>
          <p:cNvPr id="3" name="Content Placeholder 2"/>
          <p:cNvSpPr>
            <a:spLocks noGrp="1"/>
          </p:cNvSpPr>
          <p:nvPr>
            <p:ph type="body" idx="1"/>
          </p:nvPr>
        </p:nvSpPr>
        <p:spPr>
          <a:xfrm>
            <a:off x="755374" y="952461"/>
            <a:ext cx="11322894"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Here we understand the use of MapReduce program composition in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counting and summing,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algorithms for relational algebraic operations,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projections,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unions,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intersections,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natural joins,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grouping and aggregation,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matrix multiplication and other computations.</a:t>
            </a:r>
          </a:p>
        </p:txBody>
      </p:sp>
    </p:spTree>
    <p:extLst>
      <p:ext uri="{BB962C8B-B14F-4D97-AF65-F5344CB8AC3E}">
        <p14:creationId xmlns:p14="http://schemas.microsoft.com/office/powerpoint/2010/main" val="12098329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4.3.1 Composing Map-Reduce for Calculations</a:t>
            </a:r>
          </a:p>
        </p:txBody>
      </p:sp>
      <p:sp>
        <p:nvSpPr>
          <p:cNvPr id="3" name="Content Placeholder 2"/>
          <p:cNvSpPr>
            <a:spLocks noGrp="1"/>
          </p:cNvSpPr>
          <p:nvPr>
            <p:ph type="body" idx="1"/>
          </p:nvPr>
        </p:nvSpPr>
        <p:spPr>
          <a:xfrm>
            <a:off x="543340" y="977270"/>
            <a:ext cx="10726546"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Some calculations are: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Counting and Summing: </a:t>
            </a:r>
            <a:r>
              <a:rPr lang="en-US" sz="2200" dirty="0">
                <a:latin typeface="Verdana" panose="020B0604030504040204" pitchFamily="34" charset="0"/>
                <a:ea typeface="Verdana" panose="020B0604030504040204" pitchFamily="34" charset="0"/>
                <a:cs typeface="Verdana" panose="020B0604030504040204" pitchFamily="34" charset="0"/>
              </a:rPr>
              <a:t>Counting is used in the data querying application. For example, </a:t>
            </a:r>
            <a:r>
              <a:rPr lang="en-US" sz="2200" b="1" dirty="0">
                <a:latin typeface="Verdana" panose="020B0604030504040204" pitchFamily="34" charset="0"/>
                <a:ea typeface="Verdana" panose="020B0604030504040204" pitchFamily="34" charset="0"/>
                <a:cs typeface="Verdana" panose="020B0604030504040204" pitchFamily="34" charset="0"/>
              </a:rPr>
              <a:t>count of messages generated</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word count in a file</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number of cars sold</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b="1" dirty="0">
                <a:latin typeface="Verdana" panose="020B0604030504040204" pitchFamily="34" charset="0"/>
                <a:ea typeface="Verdana" panose="020B0604030504040204" pitchFamily="34" charset="0"/>
                <a:cs typeface="Verdana" panose="020B0604030504040204" pitchFamily="34" charset="0"/>
              </a:rPr>
              <a:t>analysis of the logs</a:t>
            </a:r>
            <a:r>
              <a:rPr lang="en-US" sz="2200" dirty="0">
                <a:latin typeface="Verdana" panose="020B0604030504040204" pitchFamily="34" charset="0"/>
                <a:ea typeface="Verdana" panose="020B0604030504040204" pitchFamily="34" charset="0"/>
                <a:cs typeface="Verdana" panose="020B0604030504040204" pitchFamily="34" charset="0"/>
              </a:rPr>
              <a:t>, such as number of tweets per month. Application is also in business analytics field.</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Sorting</a:t>
            </a:r>
            <a:r>
              <a:rPr lang="en-US" sz="2200" dirty="0">
                <a:latin typeface="Verdana" panose="020B0604030504040204" pitchFamily="34" charset="0"/>
                <a:ea typeface="Verdana" panose="020B0604030504040204" pitchFamily="34" charset="0"/>
                <a:cs typeface="Verdana" panose="020B0604030504040204" pitchFamily="34" charset="0"/>
              </a:rPr>
              <a:t> Many applications need sorted values in a certain order by some rule or process. Mappers just emit all items as values associated with the sorting keys which assemble as a function of items. Reducers combine all emitted parts into a final list</a:t>
            </a:r>
          </a:p>
        </p:txBody>
      </p:sp>
    </p:spTree>
    <p:extLst>
      <p:ext uri="{BB962C8B-B14F-4D97-AF65-F5344CB8AC3E}">
        <p14:creationId xmlns:p14="http://schemas.microsoft.com/office/powerpoint/2010/main" val="6361816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95130" y="103031"/>
            <a:ext cx="9925879" cy="604572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Finding Distinct Values (Counting unique values) </a:t>
            </a:r>
            <a:r>
              <a:rPr lang="en-US" sz="2200" dirty="0">
                <a:latin typeface="Verdana" panose="020B0604030504040204" pitchFamily="34" charset="0"/>
                <a:ea typeface="Verdana" panose="020B0604030504040204" pitchFamily="34" charset="0"/>
                <a:cs typeface="Verdana" panose="020B0604030504040204" pitchFamily="34" charset="0"/>
              </a:rPr>
              <a:t>Applications such as web log analysis need counting of unique users. Two solutions are possible: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The Mapper emits the dummy counters for each pair of field and </a:t>
            </a:r>
            <a:r>
              <a:rPr lang="en-US" sz="2200" dirty="0" err="1">
                <a:latin typeface="Verdana" panose="020B0604030504040204" pitchFamily="34" charset="0"/>
                <a:ea typeface="Verdana" panose="020B0604030504040204" pitchFamily="34" charset="0"/>
                <a:cs typeface="Verdana" panose="020B0604030504040204" pitchFamily="34" charset="0"/>
              </a:rPr>
              <a:t>groupId</a:t>
            </a:r>
            <a:r>
              <a:rPr lang="en-US" sz="2200" dirty="0">
                <a:latin typeface="Verdana" panose="020B0604030504040204" pitchFamily="34" charset="0"/>
                <a:ea typeface="Verdana" panose="020B0604030504040204" pitchFamily="34" charset="0"/>
                <a:cs typeface="Verdana" panose="020B0604030504040204" pitchFamily="34" charset="0"/>
              </a:rPr>
              <a:t>, and the Reducer calculates the total number of occurrences for each such pair.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The Mapper emits the values and </a:t>
            </a:r>
            <a:r>
              <a:rPr lang="en-US" sz="2200" dirty="0" err="1">
                <a:latin typeface="Verdana" panose="020B0604030504040204" pitchFamily="34" charset="0"/>
                <a:ea typeface="Verdana" panose="020B0604030504040204" pitchFamily="34" charset="0"/>
                <a:cs typeface="Verdana" panose="020B0604030504040204" pitchFamily="34" charset="0"/>
              </a:rPr>
              <a:t>groupId</a:t>
            </a:r>
            <a:r>
              <a:rPr lang="en-US" sz="2200" dirty="0">
                <a:latin typeface="Verdana" panose="020B0604030504040204" pitchFamily="34" charset="0"/>
                <a:ea typeface="Verdana" panose="020B0604030504040204" pitchFamily="34" charset="0"/>
                <a:cs typeface="Verdana" panose="020B0604030504040204" pitchFamily="34" charset="0"/>
              </a:rPr>
              <a:t>, and the Reducer excludes the duplicates from the list of groups for each value and increments the counter for each group. The final step is to sum all the counters emitted at the Reducer. This requires only one MapReduce job but the process is not scalable, and hence has limited applicability in large data sets.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4026036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295502" y="128789"/>
            <a:ext cx="10796566" cy="6019962"/>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Collating:</a:t>
            </a:r>
            <a:r>
              <a:rPr lang="en-US" sz="2200" dirty="0">
                <a:latin typeface="Verdana" panose="020B0604030504040204" pitchFamily="34" charset="0"/>
                <a:ea typeface="Verdana" panose="020B0604030504040204" pitchFamily="34" charset="0"/>
                <a:cs typeface="Verdana" panose="020B0604030504040204" pitchFamily="34" charset="0"/>
              </a:rPr>
              <a:t> Collating is a way to collect all items which have the same value for a function in one document or file, or a way to process items with the same value of the function together. Examples of applications are producing inverted indexes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424318" y="2376037"/>
            <a:ext cx="4835421" cy="2338210"/>
          </a:xfrm>
          <a:prstGeom prst="rect">
            <a:avLst/>
          </a:prstGeom>
        </p:spPr>
      </p:pic>
      <p:sp>
        <p:nvSpPr>
          <p:cNvPr id="5" name="TextBox 4"/>
          <p:cNvSpPr txBox="1"/>
          <p:nvPr/>
        </p:nvSpPr>
        <p:spPr>
          <a:xfrm>
            <a:off x="2295595" y="2019032"/>
            <a:ext cx="1133644" cy="369332"/>
          </a:xfrm>
          <a:prstGeom prst="rect">
            <a:avLst/>
          </a:prstGeom>
          <a:noFill/>
        </p:spPr>
        <p:txBody>
          <a:bodyPr wrap="none" rtlCol="0">
            <a:spAutoFit/>
          </a:bodyPr>
          <a:lstStyle/>
          <a:p>
            <a:r>
              <a:rPr lang="en-US" b="1" dirty="0"/>
              <a:t>Indexing</a:t>
            </a:r>
          </a:p>
        </p:txBody>
      </p:sp>
      <p:sp>
        <p:nvSpPr>
          <p:cNvPr id="6" name="TextBox 5"/>
          <p:cNvSpPr txBox="1"/>
          <p:nvPr/>
        </p:nvSpPr>
        <p:spPr>
          <a:xfrm>
            <a:off x="311845" y="4794684"/>
            <a:ext cx="5360085" cy="369332"/>
          </a:xfrm>
          <a:prstGeom prst="rect">
            <a:avLst/>
          </a:prstGeom>
          <a:noFill/>
        </p:spPr>
        <p:txBody>
          <a:bodyPr wrap="square" rtlCol="0">
            <a:spAutoFit/>
          </a:bodyPr>
          <a:lstStyle/>
          <a:p>
            <a:r>
              <a:rPr lang="en-US" dirty="0"/>
              <a:t>Indexing allows you to traverse from index to Topic</a:t>
            </a:r>
          </a:p>
        </p:txBody>
      </p:sp>
      <p:pic>
        <p:nvPicPr>
          <p:cNvPr id="8" name="Picture 7"/>
          <p:cNvPicPr>
            <a:picLocks noChangeAspect="1"/>
          </p:cNvPicPr>
          <p:nvPr/>
        </p:nvPicPr>
        <p:blipFill>
          <a:blip r:embed="rId3"/>
          <a:stretch>
            <a:fillRect/>
          </a:stretch>
        </p:blipFill>
        <p:spPr>
          <a:xfrm>
            <a:off x="6935227" y="2240058"/>
            <a:ext cx="4778441" cy="1797423"/>
          </a:xfrm>
          <a:prstGeom prst="rect">
            <a:avLst/>
          </a:prstGeom>
        </p:spPr>
      </p:pic>
      <p:sp>
        <p:nvSpPr>
          <p:cNvPr id="9" name="TextBox 8"/>
          <p:cNvSpPr txBox="1"/>
          <p:nvPr/>
        </p:nvSpPr>
        <p:spPr>
          <a:xfrm>
            <a:off x="8415000" y="1922644"/>
            <a:ext cx="2095445" cy="369332"/>
          </a:xfrm>
          <a:prstGeom prst="rect">
            <a:avLst/>
          </a:prstGeom>
          <a:noFill/>
        </p:spPr>
        <p:txBody>
          <a:bodyPr wrap="none" rtlCol="0">
            <a:spAutoFit/>
          </a:bodyPr>
          <a:lstStyle/>
          <a:p>
            <a:r>
              <a:rPr lang="en-US" b="1" dirty="0"/>
              <a:t>Inverted Indexing</a:t>
            </a:r>
          </a:p>
        </p:txBody>
      </p:sp>
      <p:sp>
        <p:nvSpPr>
          <p:cNvPr id="11" name="TextBox 10"/>
          <p:cNvSpPr txBox="1"/>
          <p:nvPr/>
        </p:nvSpPr>
        <p:spPr>
          <a:xfrm>
            <a:off x="7714606" y="4252582"/>
            <a:ext cx="3467604" cy="923330"/>
          </a:xfrm>
          <a:prstGeom prst="rect">
            <a:avLst/>
          </a:prstGeom>
          <a:noFill/>
        </p:spPr>
        <p:txBody>
          <a:bodyPr wrap="square" rtlCol="0">
            <a:spAutoFit/>
          </a:bodyPr>
          <a:lstStyle/>
          <a:p>
            <a:pPr algn="just"/>
            <a:r>
              <a:rPr lang="en-US" dirty="0"/>
              <a:t>Inverted Indexing Allows you to traverse from words to documents</a:t>
            </a:r>
          </a:p>
        </p:txBody>
      </p:sp>
    </p:spTree>
    <p:extLst>
      <p:ext uri="{BB962C8B-B14F-4D97-AF65-F5344CB8AC3E}">
        <p14:creationId xmlns:p14="http://schemas.microsoft.com/office/powerpoint/2010/main" val="37208126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F308E13-82EE-0F76-1480-7D3DB13AF775}"/>
              </a:ext>
            </a:extLst>
          </p:cNvPr>
          <p:cNvSpPr>
            <a:spLocks noGrp="1"/>
          </p:cNvSpPr>
          <p:nvPr>
            <p:ph type="sldNum" sz="quarter" idx="12"/>
          </p:nvPr>
        </p:nvSpPr>
        <p:spPr/>
        <p:txBody>
          <a:bodyPr/>
          <a:lstStyle/>
          <a:p>
            <a:pPr>
              <a:defRPr/>
            </a:pPr>
            <a:fld id="{2D0C1C2B-5F7A-46D6-843C-F1BD07E1BC24}" type="slidenum">
              <a:rPr lang="en-IN" altLang="en-US" smtClean="0"/>
              <a:pPr>
                <a:defRPr/>
              </a:pPr>
              <a:t>59</a:t>
            </a:fld>
            <a:endParaRPr lang="en-IN" altLang="en-US"/>
          </a:p>
        </p:txBody>
      </p:sp>
      <p:pic>
        <p:nvPicPr>
          <p:cNvPr id="5" name="Picture 4">
            <a:extLst>
              <a:ext uri="{FF2B5EF4-FFF2-40B4-BE49-F238E27FC236}">
                <a16:creationId xmlns:a16="http://schemas.microsoft.com/office/drawing/2014/main" id="{E4F57B24-AD69-6B31-4CC1-9315F89D1719}"/>
              </a:ext>
            </a:extLst>
          </p:cNvPr>
          <p:cNvPicPr>
            <a:picLocks noChangeAspect="1"/>
          </p:cNvPicPr>
          <p:nvPr/>
        </p:nvPicPr>
        <p:blipFill>
          <a:blip r:embed="rId2"/>
          <a:stretch>
            <a:fillRect/>
          </a:stretch>
        </p:blipFill>
        <p:spPr>
          <a:xfrm>
            <a:off x="1484244" y="205325"/>
            <a:ext cx="8525032" cy="5724390"/>
          </a:xfrm>
          <a:prstGeom prst="rect">
            <a:avLst/>
          </a:prstGeom>
        </p:spPr>
      </p:pic>
    </p:spTree>
    <p:extLst>
      <p:ext uri="{BB962C8B-B14F-4D97-AF65-F5344CB8AC3E}">
        <p14:creationId xmlns:p14="http://schemas.microsoft.com/office/powerpoint/2010/main" val="3364496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key terms </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MapReduce programming model </a:t>
            </a:r>
            <a:r>
              <a:rPr lang="en-US" sz="2200" dirty="0">
                <a:latin typeface="Verdana" panose="020B0604030504040204" pitchFamily="34" charset="0"/>
                <a:ea typeface="Verdana" panose="020B0604030504040204" pitchFamily="34" charset="0"/>
                <a:cs typeface="Verdana" panose="020B0604030504040204" pitchFamily="34" charset="0"/>
              </a:rPr>
              <a:t>refers to a programming paradigm for processing Big Data sets with a parallel and distributed environment using map and reduce tasks.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YARN </a:t>
            </a:r>
            <a:r>
              <a:rPr lang="en-US" sz="2200" dirty="0">
                <a:latin typeface="Verdana" panose="020B0604030504040204" pitchFamily="34" charset="0"/>
                <a:ea typeface="Verdana" panose="020B0604030504040204" pitchFamily="34" charset="0"/>
                <a:cs typeface="Verdana" panose="020B0604030504040204" pitchFamily="34" charset="0"/>
              </a:rPr>
              <a:t>refers to provisioning of running and scheduling parallel programs for map and reduce tasks and allocating parallel processing resources for computing sub-tasks running in parallel at the Hadoop for a user application.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Script</a:t>
            </a:r>
            <a:r>
              <a:rPr lang="en-US" sz="2200" dirty="0">
                <a:latin typeface="Verdana" panose="020B0604030504040204" pitchFamily="34" charset="0"/>
                <a:ea typeface="Verdana" panose="020B0604030504040204" pitchFamily="34" charset="0"/>
                <a:cs typeface="Verdana" panose="020B0604030504040204" pitchFamily="34" charset="0"/>
              </a:rPr>
              <a:t> refers to a small program (codes up to few thousand lines of code) used for purposes such as query processing, text processing, or refers to a small code written in a dynamic high-level general-purpose language, such as Python or PERL.</a:t>
            </a:r>
          </a:p>
        </p:txBody>
      </p:sp>
    </p:spTree>
    <p:extLst>
      <p:ext uri="{BB962C8B-B14F-4D97-AF65-F5344CB8AC3E}">
        <p14:creationId xmlns:p14="http://schemas.microsoft.com/office/powerpoint/2010/main" val="8121666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126694" y="0"/>
            <a:ext cx="7650050" cy="6272010"/>
          </a:xfrm>
          <a:prstGeom prst="rect">
            <a:avLst/>
          </a:prstGeom>
        </p:spPr>
      </p:pic>
    </p:spTree>
    <p:extLst>
      <p:ext uri="{BB962C8B-B14F-4D97-AF65-F5344CB8AC3E}">
        <p14:creationId xmlns:p14="http://schemas.microsoft.com/office/powerpoint/2010/main" val="37430747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503583" y="154546"/>
            <a:ext cx="10283687" cy="5994205"/>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Filtering or Parsing: </a:t>
            </a:r>
            <a:r>
              <a:rPr lang="en-US" sz="2200" dirty="0">
                <a:latin typeface="Verdana" panose="020B0604030504040204" pitchFamily="34" charset="0"/>
                <a:ea typeface="Verdana" panose="020B0604030504040204" pitchFamily="34" charset="0"/>
                <a:cs typeface="Verdana" panose="020B0604030504040204" pitchFamily="34" charset="0"/>
              </a:rPr>
              <a:t>Filtering or parsing collects only those items which satisfy some condition or transform each item into some other representation. Filtering/parsing include tasks such as text parsing, value extraction and conversion from one format to another. Examples of applications of filtering are found in data validation, log analysis and querying of datasets.</a:t>
            </a:r>
          </a:p>
        </p:txBody>
      </p:sp>
      <p:pic>
        <p:nvPicPr>
          <p:cNvPr id="4" name="Picture 3"/>
          <p:cNvPicPr>
            <a:picLocks noChangeAspect="1"/>
          </p:cNvPicPr>
          <p:nvPr/>
        </p:nvPicPr>
        <p:blipFill>
          <a:blip r:embed="rId2"/>
          <a:stretch>
            <a:fillRect/>
          </a:stretch>
        </p:blipFill>
        <p:spPr>
          <a:xfrm>
            <a:off x="4890052" y="2561099"/>
            <a:ext cx="5994884" cy="3587652"/>
          </a:xfrm>
          <a:prstGeom prst="rect">
            <a:avLst/>
          </a:prstGeom>
        </p:spPr>
      </p:pic>
    </p:spTree>
    <p:extLst>
      <p:ext uri="{BB962C8B-B14F-4D97-AF65-F5344CB8AC3E}">
        <p14:creationId xmlns:p14="http://schemas.microsoft.com/office/powerpoint/2010/main" val="120983297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4.3.2 Matrix-Vector Multiplication by MapReduce</a:t>
            </a:r>
          </a:p>
        </p:txBody>
      </p:sp>
      <p:pic>
        <p:nvPicPr>
          <p:cNvPr id="4" name="Content Placeholder 3"/>
          <p:cNvPicPr>
            <a:picLocks noGrp="1" noChangeAspect="1"/>
          </p:cNvPicPr>
          <p:nvPr>
            <p:ph idx="4294967295"/>
          </p:nvPr>
        </p:nvPicPr>
        <p:blipFill>
          <a:blip r:embed="rId2"/>
          <a:stretch>
            <a:fillRect/>
          </a:stretch>
        </p:blipFill>
        <p:spPr>
          <a:xfrm>
            <a:off x="395431" y="1086677"/>
            <a:ext cx="11796569" cy="4988685"/>
          </a:xfrm>
          <a:prstGeom prst="rect">
            <a:avLst/>
          </a:prstGeom>
        </p:spPr>
      </p:pic>
    </p:spTree>
    <p:extLst>
      <p:ext uri="{BB962C8B-B14F-4D97-AF65-F5344CB8AC3E}">
        <p14:creationId xmlns:p14="http://schemas.microsoft.com/office/powerpoint/2010/main" val="63618166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67425"/>
            <a:ext cx="10809819" cy="5981326"/>
          </a:xfrm>
        </p:spPr>
        <p:txBody>
          <a:bodyPr>
            <a:normAutofit/>
          </a:bodyPr>
          <a:lstStyle/>
          <a:p>
            <a:pPr marL="0" indent="0" algn="just">
              <a:buNone/>
            </a:pPr>
            <a:r>
              <a:rPr lang="en-US" sz="2200" b="1" dirty="0">
                <a:latin typeface="Verdana" panose="020B0604030504040204" pitchFamily="34" charset="0"/>
                <a:ea typeface="Verdana" panose="020B0604030504040204" pitchFamily="34" charset="0"/>
                <a:cs typeface="Verdana" panose="020B0604030504040204" pitchFamily="34" charset="0"/>
              </a:rPr>
              <a:t>Algorithm for using MapReduce: </a:t>
            </a:r>
          </a:p>
          <a:p>
            <a:pPr marL="0" indent="0" algn="just">
              <a:buNone/>
            </a:pPr>
            <a:r>
              <a:rPr lang="en-US" sz="2200" dirty="0">
                <a:latin typeface="Verdana" panose="020B0604030504040204" pitchFamily="34" charset="0"/>
                <a:ea typeface="Verdana" panose="020B0604030504040204" pitchFamily="34" charset="0"/>
                <a:cs typeface="Verdana" panose="020B0604030504040204" pitchFamily="34" charset="0"/>
              </a:rPr>
              <a:t>The Mapper operates on A and emits row-wise multiplication of each matrix element and vector element (</a:t>
            </a:r>
            <a:r>
              <a:rPr lang="en-US" sz="4400" dirty="0" err="1">
                <a:latin typeface="Verdana" panose="020B0604030504040204" pitchFamily="34" charset="0"/>
                <a:ea typeface="Verdana" panose="020B0604030504040204" pitchFamily="34" charset="0"/>
                <a:cs typeface="Verdana" panose="020B0604030504040204" pitchFamily="34" charset="0"/>
              </a:rPr>
              <a:t>a</a:t>
            </a:r>
            <a:r>
              <a:rPr lang="en-US" sz="1600" dirty="0" err="1">
                <a:latin typeface="Verdana" panose="020B0604030504040204" pitchFamily="34" charset="0"/>
                <a:ea typeface="Verdana" panose="020B0604030504040204" pitchFamily="34" charset="0"/>
                <a:cs typeface="Verdana" panose="020B0604030504040204" pitchFamily="34" charset="0"/>
              </a:rPr>
              <a:t>ij</a:t>
            </a:r>
            <a:r>
              <a:rPr lang="en-US" sz="2200" dirty="0" err="1">
                <a:latin typeface="Verdana" panose="020B0604030504040204" pitchFamily="34" charset="0"/>
                <a:ea typeface="Verdana" panose="020B0604030504040204" pitchFamily="34" charset="0"/>
                <a:cs typeface="Verdana" panose="020B0604030504040204" pitchFamily="34" charset="0"/>
              </a:rPr>
              <a:t>x</a:t>
            </a:r>
            <a:r>
              <a:rPr lang="en-US" sz="4000" dirty="0" err="1">
                <a:latin typeface="Verdana" panose="020B0604030504040204" pitchFamily="34" charset="0"/>
                <a:ea typeface="Verdana" panose="020B0604030504040204" pitchFamily="34" charset="0"/>
                <a:cs typeface="Verdana" panose="020B0604030504040204" pitchFamily="34" charset="0"/>
              </a:rPr>
              <a:t>b</a:t>
            </a:r>
            <a:r>
              <a:rPr lang="en-US" sz="1800" dirty="0" err="1">
                <a:latin typeface="Verdana" panose="020B0604030504040204" pitchFamily="34" charset="0"/>
                <a:ea typeface="Verdana" panose="020B0604030504040204" pitchFamily="34" charset="0"/>
                <a:cs typeface="Verdana" panose="020B0604030504040204" pitchFamily="34" charset="0"/>
              </a:rPr>
              <a:t>j</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400" dirty="0">
                <a:latin typeface="Verdana" panose="020B0604030504040204" pitchFamily="34" charset="0"/>
                <a:ea typeface="Verdana" panose="020B0604030504040204" pitchFamily="34" charset="0"/>
                <a:cs typeface="Verdana" panose="020B0604030504040204" pitchFamily="34" charset="0"/>
              </a:rPr>
              <a:t>c</a:t>
            </a:r>
            <a:r>
              <a:rPr lang="en-US" sz="1400" dirty="0">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The Reducer executes sum() for summing all values associated with each </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and emits the element </a:t>
            </a:r>
            <a:r>
              <a:rPr lang="en-US" sz="3600" dirty="0">
                <a:latin typeface="Verdana" panose="020B0604030504040204" pitchFamily="34" charset="0"/>
                <a:ea typeface="Verdana" panose="020B0604030504040204" pitchFamily="34" charset="0"/>
                <a:cs typeface="Verdana" panose="020B0604030504040204" pitchFamily="34" charset="0"/>
              </a:rPr>
              <a:t>c</a:t>
            </a:r>
            <a:r>
              <a:rPr lang="en-US" sz="2000" dirty="0">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Application of the algorithm is found in linear transformation.</a:t>
            </a:r>
          </a:p>
        </p:txBody>
      </p:sp>
      <p:pic>
        <p:nvPicPr>
          <p:cNvPr id="5" name="Picture 4"/>
          <p:cNvPicPr>
            <a:picLocks noChangeAspect="1"/>
          </p:cNvPicPr>
          <p:nvPr/>
        </p:nvPicPr>
        <p:blipFill>
          <a:blip r:embed="rId2"/>
          <a:stretch>
            <a:fillRect/>
          </a:stretch>
        </p:blipFill>
        <p:spPr>
          <a:xfrm>
            <a:off x="5477067" y="1112617"/>
            <a:ext cx="329736" cy="428490"/>
          </a:xfrm>
          <a:prstGeom prst="rect">
            <a:avLst/>
          </a:prstGeom>
        </p:spPr>
      </p:pic>
      <p:pic>
        <p:nvPicPr>
          <p:cNvPr id="6" name="Picture 5"/>
          <p:cNvPicPr>
            <a:picLocks noChangeAspect="1"/>
          </p:cNvPicPr>
          <p:nvPr/>
        </p:nvPicPr>
        <p:blipFill>
          <a:blip r:embed="rId3"/>
          <a:stretch>
            <a:fillRect/>
          </a:stretch>
        </p:blipFill>
        <p:spPr>
          <a:xfrm>
            <a:off x="-31078" y="-2304273"/>
            <a:ext cx="12216362" cy="9162273"/>
          </a:xfrm>
          <a:prstGeom prst="rect">
            <a:avLst/>
          </a:prstGeom>
        </p:spPr>
      </p:pic>
    </p:spTree>
    <p:extLst>
      <p:ext uri="{BB962C8B-B14F-4D97-AF65-F5344CB8AC3E}">
        <p14:creationId xmlns:p14="http://schemas.microsoft.com/office/powerpoint/2010/main" val="29721735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4.3.3 Relational—Algebra Operations</a:t>
            </a:r>
          </a:p>
        </p:txBody>
      </p:sp>
      <p:sp>
        <p:nvSpPr>
          <p:cNvPr id="3" name="Content Placeholder 2"/>
          <p:cNvSpPr>
            <a:spLocks noGrp="1"/>
          </p:cNvSpPr>
          <p:nvPr>
            <p:ph type="body" idx="1"/>
          </p:nvPr>
        </p:nvSpPr>
        <p:spPr>
          <a:xfrm>
            <a:off x="450574" y="952461"/>
            <a:ext cx="11627694"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Relational algebraic operations on large datasets using </a:t>
            </a:r>
            <a:r>
              <a:rPr lang="en-US" sz="2200" dirty="0" err="1">
                <a:latin typeface="Verdana" panose="020B0604030504040204" pitchFamily="34" charset="0"/>
                <a:ea typeface="Verdana" panose="020B0604030504040204" pitchFamily="34" charset="0"/>
                <a:cs typeface="Verdana" panose="020B0604030504040204" pitchFamily="34" charset="0"/>
              </a:rPr>
              <a:t>MapRed</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4.3.3.1 Selection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Example of Selection in relational algebra is as follows: Consider the attribute names (ACVM_ID, Date, </a:t>
            </a:r>
            <a:r>
              <a:rPr lang="en-US" sz="2200" dirty="0" err="1">
                <a:latin typeface="Verdana" panose="020B0604030504040204" pitchFamily="34" charset="0"/>
                <a:ea typeface="Verdana" panose="020B0604030504040204" pitchFamily="34" charset="0"/>
                <a:cs typeface="Verdana" panose="020B0604030504040204" pitchFamily="34" charset="0"/>
              </a:rPr>
              <a:t>chocolate_flavour</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daily_sales</a:t>
            </a:r>
            <a:r>
              <a:rPr lang="en-US" sz="2200" dirty="0">
                <a:latin typeface="Verdana" panose="020B0604030504040204" pitchFamily="34" charset="0"/>
                <a:ea typeface="Verdana" panose="020B0604030504040204" pitchFamily="34" charset="0"/>
                <a:cs typeface="Verdana" panose="020B0604030504040204" pitchFamily="34" charset="0"/>
              </a:rPr>
              <a:t>). Consider relation</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1631963" y="3652109"/>
            <a:ext cx="8332631" cy="2496642"/>
          </a:xfrm>
          <a:prstGeom prst="rect">
            <a:avLst/>
          </a:prstGeom>
        </p:spPr>
      </p:pic>
    </p:spTree>
    <p:extLst>
      <p:ext uri="{BB962C8B-B14F-4D97-AF65-F5344CB8AC3E}">
        <p14:creationId xmlns:p14="http://schemas.microsoft.com/office/powerpoint/2010/main" val="427524653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861391" y="1712949"/>
            <a:ext cx="11079784" cy="939764"/>
          </a:xfrm>
          <a:prstGeom prst="rect">
            <a:avLst/>
          </a:prstGeom>
        </p:spPr>
      </p:pic>
      <p:sp>
        <p:nvSpPr>
          <p:cNvPr id="5" name="Rectangle 4"/>
          <p:cNvSpPr/>
          <p:nvPr/>
        </p:nvSpPr>
        <p:spPr>
          <a:xfrm>
            <a:off x="700512" y="3598399"/>
            <a:ext cx="11364309" cy="646331"/>
          </a:xfrm>
          <a:prstGeom prst="rect">
            <a:avLst/>
          </a:prstGeom>
        </p:spPr>
        <p:txBody>
          <a:bodyPr wrap="square">
            <a:spAutoFit/>
          </a:bodyPr>
          <a:lstStyle/>
          <a:p>
            <a:pPr algn="just"/>
            <a:r>
              <a:rPr lang="en-US" b="1" dirty="0">
                <a:solidFill>
                  <a:srgbClr val="FF0000"/>
                </a:solidFill>
              </a:rPr>
              <a:t>The Mapper calls test() for each tuple in a row. When test satisfies the selection criterion then emits the tuple. The Reducer transfers the received input tuple as the output.</a:t>
            </a:r>
          </a:p>
        </p:txBody>
      </p:sp>
    </p:spTree>
    <p:extLst>
      <p:ext uri="{BB962C8B-B14F-4D97-AF65-F5344CB8AC3E}">
        <p14:creationId xmlns:p14="http://schemas.microsoft.com/office/powerpoint/2010/main" val="206185726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447027" y="386366"/>
            <a:ext cx="11631241" cy="5762385"/>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4.3.3.2 Projection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Example of Projection in relational algebra is as follows: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8304289" y="66310"/>
            <a:ext cx="3773979" cy="1755823"/>
          </a:xfrm>
          <a:prstGeom prst="rect">
            <a:avLst/>
          </a:prstGeom>
        </p:spPr>
      </p:pic>
      <p:pic>
        <p:nvPicPr>
          <p:cNvPr id="5" name="Picture 4"/>
          <p:cNvPicPr>
            <a:picLocks noChangeAspect="1"/>
          </p:cNvPicPr>
          <p:nvPr/>
        </p:nvPicPr>
        <p:blipFill>
          <a:blip r:embed="rId3"/>
          <a:stretch>
            <a:fillRect/>
          </a:stretch>
        </p:blipFill>
        <p:spPr>
          <a:xfrm>
            <a:off x="447027" y="1822134"/>
            <a:ext cx="11542644" cy="2765474"/>
          </a:xfrm>
          <a:prstGeom prst="rect">
            <a:avLst/>
          </a:prstGeom>
        </p:spPr>
      </p:pic>
      <p:sp>
        <p:nvSpPr>
          <p:cNvPr id="6" name="Rectangle 5"/>
          <p:cNvSpPr/>
          <p:nvPr/>
        </p:nvSpPr>
        <p:spPr>
          <a:xfrm>
            <a:off x="910107" y="4688027"/>
            <a:ext cx="10616484" cy="1477328"/>
          </a:xfrm>
          <a:prstGeom prst="rect">
            <a:avLst/>
          </a:prstGeom>
        </p:spPr>
        <p:txBody>
          <a:bodyPr wrap="square">
            <a:spAutoFit/>
          </a:bodyPr>
          <a:lstStyle/>
          <a:p>
            <a:pPr algn="just"/>
            <a:r>
              <a:rPr lang="en-US" b="1" dirty="0"/>
              <a:t>The test() tests the presence of attribute (s) used for projection and the factor by an attribute needs projection.</a:t>
            </a:r>
          </a:p>
          <a:p>
            <a:pPr algn="just"/>
            <a:r>
              <a:rPr lang="en-US" b="1" dirty="0"/>
              <a:t>The Mapper calls test() for each tuple in a row. When the test satisfies, then emits the tuple (same as in selection). The Reducer transfers the received input tuples after eliminating other attributes. Such operations are used in analytics.</a:t>
            </a:r>
          </a:p>
        </p:txBody>
      </p:sp>
    </p:spTree>
    <p:extLst>
      <p:ext uri="{BB962C8B-B14F-4D97-AF65-F5344CB8AC3E}">
        <p14:creationId xmlns:p14="http://schemas.microsoft.com/office/powerpoint/2010/main" val="1251722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357809" y="154920"/>
            <a:ext cx="11720459" cy="6007083"/>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4.3.3.3 Union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Example of Union in relations is as follows: Consider,</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698411" y="1550503"/>
            <a:ext cx="11043015" cy="2601643"/>
          </a:xfrm>
          <a:prstGeom prst="rect">
            <a:avLst/>
          </a:prstGeom>
        </p:spPr>
      </p:pic>
      <p:pic>
        <p:nvPicPr>
          <p:cNvPr id="5" name="Picture 4"/>
          <p:cNvPicPr>
            <a:picLocks noChangeAspect="1"/>
          </p:cNvPicPr>
          <p:nvPr/>
        </p:nvPicPr>
        <p:blipFill>
          <a:blip r:embed="rId3"/>
          <a:stretch>
            <a:fillRect/>
          </a:stretch>
        </p:blipFill>
        <p:spPr>
          <a:xfrm>
            <a:off x="2807594" y="4337905"/>
            <a:ext cx="8178085" cy="654733"/>
          </a:xfrm>
          <a:prstGeom prst="rect">
            <a:avLst/>
          </a:prstGeom>
        </p:spPr>
      </p:pic>
      <p:sp>
        <p:nvSpPr>
          <p:cNvPr id="6" name="Rectangle 5"/>
          <p:cNvSpPr/>
          <p:nvPr/>
        </p:nvSpPr>
        <p:spPr>
          <a:xfrm>
            <a:off x="2807594" y="4970530"/>
            <a:ext cx="6096000" cy="1200329"/>
          </a:xfrm>
          <a:prstGeom prst="rect">
            <a:avLst/>
          </a:prstGeom>
        </p:spPr>
        <p:txBody>
          <a:bodyPr>
            <a:spAutoFit/>
          </a:bodyPr>
          <a:lstStyle/>
          <a:p>
            <a:pPr algn="just"/>
            <a:r>
              <a:rPr lang="en-US" b="1" dirty="0"/>
              <a:t>The Mapper executes all tuples of two sets for union and emits all the resultant tuples.</a:t>
            </a:r>
          </a:p>
          <a:p>
            <a:pPr algn="just"/>
            <a:r>
              <a:rPr lang="en-US" b="1" dirty="0"/>
              <a:t>The Reducer class object transfers the received input tuples after eliminating the possible duplicates.</a:t>
            </a:r>
          </a:p>
        </p:txBody>
      </p:sp>
    </p:spTree>
    <p:extLst>
      <p:ext uri="{BB962C8B-B14F-4D97-AF65-F5344CB8AC3E}">
        <p14:creationId xmlns:p14="http://schemas.microsoft.com/office/powerpoint/2010/main" val="164848638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344557" y="154546"/>
            <a:ext cx="11733711" cy="5994205"/>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4.3.3.4 Intersection and Difference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Intersection Example of Interaction in relations is as follows: Consider,</a:t>
            </a:r>
          </a:p>
        </p:txBody>
      </p:sp>
      <p:sp>
        <p:nvSpPr>
          <p:cNvPr id="5" name="Rectangle 4"/>
          <p:cNvSpPr/>
          <p:nvPr/>
        </p:nvSpPr>
        <p:spPr>
          <a:xfrm>
            <a:off x="2468451" y="4980589"/>
            <a:ext cx="6096000" cy="923330"/>
          </a:xfrm>
          <a:prstGeom prst="rect">
            <a:avLst/>
          </a:prstGeom>
        </p:spPr>
        <p:txBody>
          <a:bodyPr>
            <a:spAutoFit/>
          </a:bodyPr>
          <a:lstStyle/>
          <a:p>
            <a:r>
              <a:rPr lang="en-US" b="1" dirty="0"/>
              <a:t>The Mapper executes all tuples of two sets for intersection and emits all the resultant tuples. </a:t>
            </a:r>
          </a:p>
          <a:p>
            <a:pPr algn="just"/>
            <a:r>
              <a:rPr lang="en-US" b="1" dirty="0"/>
              <a:t>The Reducer transfers only tuples that occurred twice. </a:t>
            </a:r>
          </a:p>
        </p:txBody>
      </p:sp>
      <p:sp>
        <p:nvSpPr>
          <p:cNvPr id="6" name="Rectangle 5"/>
          <p:cNvSpPr/>
          <p:nvPr/>
        </p:nvSpPr>
        <p:spPr>
          <a:xfrm>
            <a:off x="1232078" y="1690404"/>
            <a:ext cx="9560417" cy="2031325"/>
          </a:xfrm>
          <a:prstGeom prst="rect">
            <a:avLst/>
          </a:prstGeom>
        </p:spPr>
        <p:txBody>
          <a:bodyPr wrap="square">
            <a:spAutoFit/>
          </a:bodyPr>
          <a:lstStyle/>
          <a:p>
            <a:r>
              <a:rPr lang="en-US" dirty="0"/>
              <a:t>R1 = {(524, 12122017, Oreo, 72)}</a:t>
            </a:r>
          </a:p>
          <a:p>
            <a:r>
              <a:rPr lang="en-US" dirty="0"/>
              <a:t>R2 = {(525, 12122017, KitKat, 82)}</a:t>
            </a:r>
          </a:p>
          <a:p>
            <a:r>
              <a:rPr lang="en-US" dirty="0"/>
              <a:t>and	</a:t>
            </a:r>
          </a:p>
          <a:p>
            <a:r>
              <a:rPr lang="en-US" dirty="0"/>
              <a:t>R3 = {(526, 12122017, KitKat, 82), (524, 12122017, Oreo, 72)}</a:t>
            </a:r>
          </a:p>
          <a:p>
            <a:r>
              <a:rPr lang="en-US" dirty="0"/>
              <a:t>Result of Intersection operation between R1 and R3 are</a:t>
            </a:r>
          </a:p>
          <a:p>
            <a:endParaRPr lang="en-US" dirty="0"/>
          </a:p>
          <a:p>
            <a:r>
              <a:rPr lang="en-US" dirty="0"/>
              <a:t>R1       R3 = {(524, 12122017, Oreo, 72)}</a:t>
            </a:r>
          </a:p>
        </p:txBody>
      </p:sp>
      <p:pic>
        <p:nvPicPr>
          <p:cNvPr id="7" name="Picture 6"/>
          <p:cNvPicPr>
            <a:picLocks noChangeAspect="1"/>
          </p:cNvPicPr>
          <p:nvPr/>
        </p:nvPicPr>
        <p:blipFill>
          <a:blip r:embed="rId2"/>
          <a:stretch>
            <a:fillRect/>
          </a:stretch>
        </p:blipFill>
        <p:spPr>
          <a:xfrm>
            <a:off x="1639377" y="3324038"/>
            <a:ext cx="293683" cy="397691"/>
          </a:xfrm>
          <a:prstGeom prst="rect">
            <a:avLst/>
          </a:prstGeom>
        </p:spPr>
      </p:pic>
    </p:spTree>
    <p:extLst>
      <p:ext uri="{BB962C8B-B14F-4D97-AF65-F5344CB8AC3E}">
        <p14:creationId xmlns:p14="http://schemas.microsoft.com/office/powerpoint/2010/main" val="283881901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265044" y="60422"/>
            <a:ext cx="10508974" cy="3478775"/>
          </a:xfrm>
          <a:prstGeom prst="rect">
            <a:avLst/>
          </a:prstGeom>
        </p:spPr>
      </p:pic>
      <p:sp>
        <p:nvSpPr>
          <p:cNvPr id="5" name="Rectangle 4"/>
          <p:cNvSpPr/>
          <p:nvPr/>
        </p:nvSpPr>
        <p:spPr>
          <a:xfrm>
            <a:off x="2873581" y="3998018"/>
            <a:ext cx="6096000" cy="1200329"/>
          </a:xfrm>
          <a:prstGeom prst="rect">
            <a:avLst/>
          </a:prstGeom>
        </p:spPr>
        <p:txBody>
          <a:bodyPr>
            <a:spAutoFit/>
          </a:bodyPr>
          <a:lstStyle/>
          <a:p>
            <a:pPr algn="just"/>
            <a:r>
              <a:rPr lang="en-US" b="1" dirty="0"/>
              <a:t>The Mapper emits all the tuples and tag. A tag is the name of the set (say, set_1 or set_2 to which a tuple belongs to). </a:t>
            </a:r>
          </a:p>
          <a:p>
            <a:pPr algn="just"/>
            <a:endParaRPr lang="en-US" b="1" dirty="0"/>
          </a:p>
          <a:p>
            <a:pPr algn="just"/>
            <a:r>
              <a:rPr lang="en-US" b="1" dirty="0"/>
              <a:t>The Reducer transfers only tuples that belong to set_1.</a:t>
            </a:r>
          </a:p>
        </p:txBody>
      </p:sp>
    </p:spTree>
    <p:extLst>
      <p:ext uri="{BB962C8B-B14F-4D97-AF65-F5344CB8AC3E}">
        <p14:creationId xmlns:p14="http://schemas.microsoft.com/office/powerpoint/2010/main" val="3505728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15910"/>
            <a:ext cx="11941791" cy="6032841"/>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SQL-like scripting language: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means a language for writing script that processes queries similar to SQL. SQL lets us: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write structured queries for processing in DBMS,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create and modify schema, and control the data access,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create client for sending query scripts, and create and manage server databases, and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view, query and change (update, insert or append or delete) databases.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00505735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705578" y="244699"/>
            <a:ext cx="10174457" cy="5904052"/>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Symmetric Difference </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Symmetric difference (notation is A  B (or A  B)] is another relational entity. It means the set of elements in exactly one of the two relations A or B.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R3     R1= {(12122017, Oreo, 25), </a:t>
            </a:r>
            <a:r>
              <a:rPr lang="en-US" sz="2400" dirty="0"/>
              <a:t>(12122017, Oreo, 72)</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The Mapper emits all the tuples and tag. A tag is the name of the set (say, </a:t>
            </a:r>
            <a:r>
              <a:rPr lang="en-US" sz="2200" b="1" dirty="0" err="1">
                <a:latin typeface="Verdana" panose="020B0604030504040204" pitchFamily="34" charset="0"/>
                <a:ea typeface="Verdana" panose="020B0604030504040204" pitchFamily="34" charset="0"/>
                <a:cs typeface="Verdana" panose="020B0604030504040204" pitchFamily="34" charset="0"/>
              </a:rPr>
              <a:t>set_l</a:t>
            </a:r>
            <a:r>
              <a:rPr lang="en-US" sz="2200" b="1" dirty="0">
                <a:latin typeface="Verdana" panose="020B0604030504040204" pitchFamily="34" charset="0"/>
                <a:ea typeface="Verdana" panose="020B0604030504040204" pitchFamily="34" charset="0"/>
                <a:cs typeface="Verdana" panose="020B0604030504040204" pitchFamily="34" charset="0"/>
              </a:rPr>
              <a:t> or set_2 this tuple belongs to).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The Reducer transfers only tuples that belong to neither set _l or set_2.</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flipH="1">
            <a:off x="5792806" y="1246697"/>
            <a:ext cx="226791" cy="397691"/>
          </a:xfrm>
          <a:prstGeom prst="rect">
            <a:avLst/>
          </a:prstGeom>
        </p:spPr>
      </p:pic>
      <p:pic>
        <p:nvPicPr>
          <p:cNvPr id="5" name="Picture 4"/>
          <p:cNvPicPr>
            <a:picLocks noChangeAspect="1"/>
          </p:cNvPicPr>
          <p:nvPr/>
        </p:nvPicPr>
        <p:blipFill>
          <a:blip r:embed="rId3"/>
          <a:stretch>
            <a:fillRect/>
          </a:stretch>
        </p:blipFill>
        <p:spPr>
          <a:xfrm>
            <a:off x="7158360" y="1356378"/>
            <a:ext cx="350726" cy="397691"/>
          </a:xfrm>
          <a:prstGeom prst="rect">
            <a:avLst/>
          </a:prstGeom>
        </p:spPr>
      </p:pic>
      <p:pic>
        <p:nvPicPr>
          <p:cNvPr id="6" name="Picture 5"/>
          <p:cNvPicPr>
            <a:picLocks noChangeAspect="1"/>
          </p:cNvPicPr>
          <p:nvPr/>
        </p:nvPicPr>
        <p:blipFill>
          <a:blip r:embed="rId3"/>
          <a:stretch>
            <a:fillRect/>
          </a:stretch>
        </p:blipFill>
        <p:spPr>
          <a:xfrm>
            <a:off x="1136602" y="2898913"/>
            <a:ext cx="350726" cy="397691"/>
          </a:xfrm>
          <a:prstGeom prst="rect">
            <a:avLst/>
          </a:prstGeom>
        </p:spPr>
      </p:pic>
      <p:pic>
        <p:nvPicPr>
          <p:cNvPr id="7" name="Picture 6"/>
          <p:cNvPicPr>
            <a:picLocks noChangeAspect="1"/>
          </p:cNvPicPr>
          <p:nvPr/>
        </p:nvPicPr>
        <p:blipFill>
          <a:blip r:embed="rId4"/>
          <a:stretch>
            <a:fillRect/>
          </a:stretch>
        </p:blipFill>
        <p:spPr>
          <a:xfrm>
            <a:off x="4134119" y="386692"/>
            <a:ext cx="7049061" cy="1023997"/>
          </a:xfrm>
          <a:prstGeom prst="rect">
            <a:avLst/>
          </a:prstGeom>
        </p:spPr>
      </p:pic>
    </p:spTree>
    <p:extLst>
      <p:ext uri="{BB962C8B-B14F-4D97-AF65-F5344CB8AC3E}">
        <p14:creationId xmlns:p14="http://schemas.microsoft.com/office/powerpoint/2010/main" val="193039664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4.4.1 HIVE</a:t>
            </a:r>
          </a:p>
        </p:txBody>
      </p:sp>
      <p:sp>
        <p:nvSpPr>
          <p:cNvPr id="3" name="Content Placeholder 2"/>
          <p:cNvSpPr>
            <a:spLocks noGrp="1"/>
          </p:cNvSpPr>
          <p:nvPr>
            <p:ph type="body" idx="1"/>
          </p:nvPr>
        </p:nvSpPr>
        <p:spPr>
          <a:xfrm>
            <a:off x="371060" y="964018"/>
            <a:ext cx="1093858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Hive was created by Facebook.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Hive is a </a:t>
            </a:r>
            <a:r>
              <a:rPr lang="en-US" sz="2200" b="1" dirty="0">
                <a:latin typeface="Verdana" panose="020B0604030504040204" pitchFamily="34" charset="0"/>
                <a:ea typeface="Verdana" panose="020B0604030504040204" pitchFamily="34" charset="0"/>
                <a:cs typeface="Verdana" panose="020B0604030504040204" pitchFamily="34" charset="0"/>
              </a:rPr>
              <a:t>data warehousing tool </a:t>
            </a:r>
            <a:r>
              <a:rPr lang="en-US" sz="2200" dirty="0">
                <a:latin typeface="Verdana" panose="020B0604030504040204" pitchFamily="34" charset="0"/>
                <a:ea typeface="Verdana" panose="020B0604030504040204" pitchFamily="34" charset="0"/>
                <a:cs typeface="Verdana" panose="020B0604030504040204" pitchFamily="34" charset="0"/>
              </a:rPr>
              <a:t>and is also a </a:t>
            </a:r>
            <a:r>
              <a:rPr lang="en-US" sz="2200" b="1" dirty="0">
                <a:latin typeface="Verdana" panose="020B0604030504040204" pitchFamily="34" charset="0"/>
                <a:ea typeface="Verdana" panose="020B0604030504040204" pitchFamily="34" charset="0"/>
                <a:cs typeface="Verdana" panose="020B0604030504040204" pitchFamily="34" charset="0"/>
              </a:rPr>
              <a:t>data store </a:t>
            </a:r>
            <a:r>
              <a:rPr lang="en-US" sz="2200" dirty="0">
                <a:latin typeface="Verdana" panose="020B0604030504040204" pitchFamily="34" charset="0"/>
                <a:ea typeface="Verdana" panose="020B0604030504040204" pitchFamily="34" charset="0"/>
                <a:cs typeface="Verdana" panose="020B0604030504040204" pitchFamily="34" charset="0"/>
              </a:rPr>
              <a:t>on the top of Hadoop.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Enterprises uses a data warehouse as large data repositories that are designed to enable the </a:t>
            </a:r>
            <a:r>
              <a:rPr lang="en-US" sz="2200" b="1" dirty="0">
                <a:latin typeface="Verdana" panose="020B0604030504040204" pitchFamily="34" charset="0"/>
                <a:ea typeface="Verdana" panose="020B0604030504040204" pitchFamily="34" charset="0"/>
                <a:cs typeface="Verdana" panose="020B0604030504040204" pitchFamily="34" charset="0"/>
              </a:rPr>
              <a:t>Searching, managing, and analyzing the data</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Hive </a:t>
            </a:r>
            <a:r>
              <a:rPr lang="en-US" sz="2200" b="1" dirty="0">
                <a:latin typeface="Verdana" panose="020B0604030504040204" pitchFamily="34" charset="0"/>
                <a:ea typeface="Verdana" panose="020B0604030504040204" pitchFamily="34" charset="0"/>
                <a:cs typeface="Verdana" panose="020B0604030504040204" pitchFamily="34" charset="0"/>
              </a:rPr>
              <a:t>processes structured data,</a:t>
            </a:r>
            <a:r>
              <a:rPr lang="en-US" sz="2200" dirty="0">
                <a:latin typeface="Verdana" panose="020B0604030504040204" pitchFamily="34" charset="0"/>
                <a:ea typeface="Verdana" panose="020B0604030504040204" pitchFamily="34" charset="0"/>
                <a:cs typeface="Verdana" panose="020B0604030504040204" pitchFamily="34" charset="0"/>
              </a:rPr>
              <a:t> integrates well heterogeneous sources.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Additionally, also </a:t>
            </a:r>
            <a:r>
              <a:rPr lang="en-US" sz="2200" b="1" dirty="0">
                <a:latin typeface="Verdana" panose="020B0604030504040204" pitchFamily="34" charset="0"/>
                <a:ea typeface="Verdana" panose="020B0604030504040204" pitchFamily="34" charset="0"/>
                <a:cs typeface="Verdana" panose="020B0604030504040204" pitchFamily="34" charset="0"/>
              </a:rPr>
              <a:t>manages the volumes of data</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5551442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HIVE Features</a:t>
            </a:r>
          </a:p>
        </p:txBody>
      </p:sp>
      <p:pic>
        <p:nvPicPr>
          <p:cNvPr id="4" name="Content Placeholder 3"/>
          <p:cNvPicPr>
            <a:picLocks noGrp="1" noChangeAspect="1"/>
          </p:cNvPicPr>
          <p:nvPr>
            <p:ph idx="4294967295"/>
          </p:nvPr>
        </p:nvPicPr>
        <p:blipFill>
          <a:blip r:embed="rId2"/>
          <a:stretch>
            <a:fillRect/>
          </a:stretch>
        </p:blipFill>
        <p:spPr>
          <a:xfrm>
            <a:off x="6086475" y="1133475"/>
            <a:ext cx="6105525" cy="4940300"/>
          </a:xfrm>
          <a:prstGeom prst="rect">
            <a:avLst/>
          </a:prstGeom>
        </p:spPr>
      </p:pic>
    </p:spTree>
    <p:extLst>
      <p:ext uri="{BB962C8B-B14F-4D97-AF65-F5344CB8AC3E}">
        <p14:creationId xmlns:p14="http://schemas.microsoft.com/office/powerpoint/2010/main" val="183465329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Hive Characteristics</a:t>
            </a:r>
          </a:p>
        </p:txBody>
      </p:sp>
      <p:sp>
        <p:nvSpPr>
          <p:cNvPr id="3" name="Content Placeholder 2"/>
          <p:cNvSpPr>
            <a:spLocks noGrp="1"/>
          </p:cNvSpPr>
          <p:nvPr>
            <p:ph type="body" idx="1"/>
          </p:nvPr>
        </p:nvSpPr>
        <p:spPr>
          <a:xfrm>
            <a:off x="636104" y="952461"/>
            <a:ext cx="10071653" cy="5196290"/>
          </a:xfrm>
        </p:spPr>
        <p:txBody>
          <a:bodyPr>
            <a:normAutofit/>
          </a:bodyPr>
          <a:lstStyle/>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Has the </a:t>
            </a:r>
            <a:r>
              <a:rPr lang="en-US" sz="2200" b="1" dirty="0">
                <a:latin typeface="Verdana" panose="020B0604030504040204" pitchFamily="34" charset="0"/>
                <a:ea typeface="Verdana" panose="020B0604030504040204" pitchFamily="34" charset="0"/>
                <a:cs typeface="Verdana" panose="020B0604030504040204" pitchFamily="34" charset="0"/>
              </a:rPr>
              <a:t>capability to translate queries into MapReduce jobs</a:t>
            </a:r>
            <a:r>
              <a:rPr lang="en-US" sz="2200" dirty="0">
                <a:latin typeface="Verdana" panose="020B0604030504040204" pitchFamily="34" charset="0"/>
                <a:ea typeface="Verdana" panose="020B0604030504040204" pitchFamily="34" charset="0"/>
                <a:cs typeface="Verdana" panose="020B0604030504040204" pitchFamily="34" charset="0"/>
              </a:rPr>
              <a:t>. This makes Hive scalable, able to handle data warehouse applications, and therefore, suitable for the analysis of static data of an extremely large size data and application.</a:t>
            </a:r>
          </a:p>
          <a:p>
            <a:pPr marL="457200" indent="-457200" algn="just">
              <a:lnSpc>
                <a:spcPct val="150000"/>
              </a:lnSpc>
              <a:buAutoNum type="arabicPeriod"/>
            </a:pPr>
            <a:r>
              <a:rPr lang="en-US" sz="2200" b="1" dirty="0">
                <a:latin typeface="Verdana" panose="020B0604030504040204" pitchFamily="34" charset="0"/>
                <a:ea typeface="Verdana" panose="020B0604030504040204" pitchFamily="34" charset="0"/>
                <a:cs typeface="Verdana" panose="020B0604030504040204" pitchFamily="34" charset="0"/>
              </a:rPr>
              <a:t>Supports web interfaces as well</a:t>
            </a:r>
            <a:r>
              <a:rPr lang="en-US" sz="2200" dirty="0">
                <a:latin typeface="Verdana" panose="020B0604030504040204" pitchFamily="34" charset="0"/>
                <a:ea typeface="Verdana" panose="020B0604030504040204" pitchFamily="34" charset="0"/>
                <a:cs typeface="Verdana" panose="020B0604030504040204" pitchFamily="34" charset="0"/>
              </a:rPr>
              <a:t>. Application APIs as well as web-browser clients, can access the Hive DB server.</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Provides an </a:t>
            </a:r>
            <a:r>
              <a:rPr lang="en-US" sz="2200" b="1" dirty="0">
                <a:latin typeface="Verdana" panose="020B0604030504040204" pitchFamily="34" charset="0"/>
                <a:ea typeface="Verdana" panose="020B0604030504040204" pitchFamily="34" charset="0"/>
                <a:cs typeface="Verdana" panose="020B0604030504040204" pitchFamily="34" charset="0"/>
              </a:rPr>
              <a:t>SQL dialect </a:t>
            </a:r>
            <a:r>
              <a:rPr lang="en-US" sz="2200" dirty="0">
                <a:latin typeface="Verdana" panose="020B0604030504040204" pitchFamily="34" charset="0"/>
                <a:ea typeface="Verdana" panose="020B0604030504040204" pitchFamily="34" charset="0"/>
                <a:cs typeface="Verdana" panose="020B0604030504040204" pitchFamily="34" charset="0"/>
              </a:rPr>
              <a:t>(Hive Query Language, abbreviated </a:t>
            </a: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or HQL).</a:t>
            </a:r>
          </a:p>
          <a:p>
            <a:pPr marL="457200" indent="-457200" algn="just">
              <a:lnSpc>
                <a:spcPct val="150000"/>
              </a:lnSpc>
              <a:buAutoNum type="arabicPeriod"/>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48359819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HIVE Limitations</a:t>
            </a:r>
          </a:p>
        </p:txBody>
      </p:sp>
      <p:sp>
        <p:nvSpPr>
          <p:cNvPr id="3" name="Content Placeholder 2"/>
          <p:cNvSpPr>
            <a:spLocks noGrp="1"/>
          </p:cNvSpPr>
          <p:nvPr>
            <p:ph type="body" idx="1"/>
          </p:nvPr>
        </p:nvSpPr>
        <p:spPr>
          <a:xfrm>
            <a:off x="874644" y="952461"/>
            <a:ext cx="9700592"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Not a full database. Main disadvantage is that Hive does not provide update, 	alter and deletion of records in the database.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Not developed for unstructured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Not designed for real-time queries.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Performs the partition always from the last column. </a:t>
            </a:r>
          </a:p>
        </p:txBody>
      </p:sp>
    </p:spTree>
    <p:extLst>
      <p:ext uri="{BB962C8B-B14F-4D97-AF65-F5344CB8AC3E}">
        <p14:creationId xmlns:p14="http://schemas.microsoft.com/office/powerpoint/2010/main" val="311133168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4.4.1 Hive Architecture</a:t>
            </a:r>
          </a:p>
        </p:txBody>
      </p:sp>
      <p:pic>
        <p:nvPicPr>
          <p:cNvPr id="4" name="Content Placeholder 3"/>
          <p:cNvPicPr>
            <a:picLocks noGrp="1" noChangeAspect="1"/>
          </p:cNvPicPr>
          <p:nvPr>
            <p:ph idx="4294967295"/>
          </p:nvPr>
        </p:nvPicPr>
        <p:blipFill>
          <a:blip r:embed="rId2"/>
          <a:stretch>
            <a:fillRect/>
          </a:stretch>
        </p:blipFill>
        <p:spPr>
          <a:xfrm>
            <a:off x="250825" y="1098550"/>
            <a:ext cx="11941175" cy="4903788"/>
          </a:xfrm>
          <a:prstGeom prst="rect">
            <a:avLst/>
          </a:prstGeom>
        </p:spPr>
      </p:pic>
    </p:spTree>
    <p:extLst>
      <p:ext uri="{BB962C8B-B14F-4D97-AF65-F5344CB8AC3E}">
        <p14:creationId xmlns:p14="http://schemas.microsoft.com/office/powerpoint/2010/main" val="154467434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139687" y="206062"/>
            <a:ext cx="9515061" cy="5942689"/>
          </a:xfrm>
        </p:spPr>
        <p:txBody>
          <a:bodyPr>
            <a:normAutofit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Hive architecture components are: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Hive Server </a:t>
            </a:r>
            <a:r>
              <a:rPr lang="en-US" sz="2200" dirty="0">
                <a:latin typeface="Verdana" panose="020B0604030504040204" pitchFamily="34" charset="0"/>
                <a:ea typeface="Verdana" panose="020B0604030504040204" pitchFamily="34" charset="0"/>
                <a:cs typeface="Verdana" panose="020B0604030504040204" pitchFamily="34" charset="0"/>
              </a:rPr>
              <a:t>- An optional service that allows a remote client to submit requests to Hive and retrieve results. Requests can use a variety of programming languages. Hive Server exposes a very simple client API to execute </a:t>
            </a: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statements.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Hive CLI (Command Line Interface) </a:t>
            </a:r>
            <a:r>
              <a:rPr lang="en-US" sz="2200" dirty="0">
                <a:latin typeface="Verdana" panose="020B0604030504040204" pitchFamily="34" charset="0"/>
                <a:ea typeface="Verdana" panose="020B0604030504040204" pitchFamily="34" charset="0"/>
                <a:cs typeface="Verdana" panose="020B0604030504040204" pitchFamily="34" charset="0"/>
              </a:rPr>
              <a:t>- Popular interface to interact with Hive. Hive runs in local mode that uses local storage when running the CLI on a Hadoop cluster instead of HDFS.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Web Interface </a:t>
            </a:r>
            <a:r>
              <a:rPr lang="en-US" sz="2200" dirty="0">
                <a:latin typeface="Verdana" panose="020B0604030504040204" pitchFamily="34" charset="0"/>
                <a:ea typeface="Verdana" panose="020B0604030504040204" pitchFamily="34" charset="0"/>
                <a:cs typeface="Verdana" panose="020B0604030504040204" pitchFamily="34" charset="0"/>
              </a:rPr>
              <a:t>- Hive can be accessed using a web browser as well. This requires a HWI Server running on some designated code. The URL </a:t>
            </a:r>
            <a:r>
              <a:rPr lang="en-US" sz="2200" b="1" dirty="0">
                <a:latin typeface="Verdana" panose="020B0604030504040204" pitchFamily="34" charset="0"/>
                <a:ea typeface="Verdana" panose="020B0604030504040204" pitchFamily="34" charset="0"/>
                <a:cs typeface="Verdana" panose="020B0604030504040204" pitchFamily="34" charset="0"/>
              </a:rPr>
              <a:t>http:// </a:t>
            </a:r>
            <a:r>
              <a:rPr lang="en-US" sz="2200" b="1" dirty="0" err="1">
                <a:latin typeface="Verdana" panose="020B0604030504040204" pitchFamily="34" charset="0"/>
                <a:ea typeface="Verdana" panose="020B0604030504040204" pitchFamily="34" charset="0"/>
                <a:cs typeface="Verdana" panose="020B0604030504040204" pitchFamily="34" charset="0"/>
              </a:rPr>
              <a:t>hadoop</a:t>
            </a:r>
            <a:r>
              <a:rPr lang="en-US" sz="2200" b="1" dirty="0">
                <a:latin typeface="Verdana" panose="020B0604030504040204" pitchFamily="34" charset="0"/>
                <a:ea typeface="Verdana" panose="020B0604030504040204" pitchFamily="34" charset="0"/>
                <a:cs typeface="Verdana" panose="020B0604030504040204" pitchFamily="34" charset="0"/>
              </a:rPr>
              <a:t>:&lt;port no.&gt; / </a:t>
            </a:r>
            <a:r>
              <a:rPr lang="en-US" sz="2200" b="1" dirty="0" err="1">
                <a:latin typeface="Verdana" panose="020B0604030504040204" pitchFamily="34" charset="0"/>
                <a:ea typeface="Verdana" panose="020B0604030504040204" pitchFamily="34" charset="0"/>
                <a:cs typeface="Verdana" panose="020B0604030504040204" pitchFamily="34" charset="0"/>
              </a:rPr>
              <a:t>hwi</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command can be used to access Hive through the web.</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62597649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874644" y="656823"/>
            <a:ext cx="9700592" cy="5491928"/>
          </a:xfrm>
        </p:spPr>
        <p:txBody>
          <a:bodyPr>
            <a:normAutofit/>
          </a:bodyPr>
          <a:lstStyle/>
          <a:p>
            <a:pPr algn="just">
              <a:lnSpc>
                <a:spcPct val="150000"/>
              </a:lnSpc>
            </a:pPr>
            <a:r>
              <a:rPr lang="en-US" sz="2200" b="1" dirty="0" err="1">
                <a:latin typeface="Verdana" panose="020B0604030504040204" pitchFamily="34" charset="0"/>
                <a:ea typeface="Verdana" panose="020B0604030504040204" pitchFamily="34" charset="0"/>
                <a:cs typeface="Verdana" panose="020B0604030504040204" pitchFamily="34" charset="0"/>
              </a:rPr>
              <a:t>Metastore</a:t>
            </a:r>
            <a:r>
              <a:rPr lang="en-US" sz="2200" b="1" dirty="0">
                <a:latin typeface="Verdana" panose="020B0604030504040204" pitchFamily="34" charset="0"/>
                <a:ea typeface="Verdana" panose="020B0604030504040204" pitchFamily="34" charset="0"/>
                <a:cs typeface="Verdana" panose="020B0604030504040204" pitchFamily="34" charset="0"/>
              </a:rPr>
              <a:t> - </a:t>
            </a:r>
            <a:r>
              <a:rPr lang="en-US" sz="2200" dirty="0">
                <a:latin typeface="Verdana" panose="020B0604030504040204" pitchFamily="34" charset="0"/>
                <a:ea typeface="Verdana" panose="020B0604030504040204" pitchFamily="34" charset="0"/>
                <a:cs typeface="Verdana" panose="020B0604030504040204" pitchFamily="34" charset="0"/>
              </a:rPr>
              <a:t>It is the system catalog. All other components of Hive interact with the </a:t>
            </a:r>
            <a:r>
              <a:rPr lang="en-US" sz="2200" dirty="0" err="1">
                <a:latin typeface="Verdana" panose="020B0604030504040204" pitchFamily="34" charset="0"/>
                <a:ea typeface="Verdana" panose="020B0604030504040204" pitchFamily="34" charset="0"/>
                <a:cs typeface="Verdana" panose="020B0604030504040204" pitchFamily="34" charset="0"/>
              </a:rPr>
              <a:t>Metastore</a:t>
            </a:r>
            <a:r>
              <a:rPr lang="en-US" sz="2200" dirty="0">
                <a:latin typeface="Verdana" panose="020B0604030504040204" pitchFamily="34" charset="0"/>
                <a:ea typeface="Verdana" panose="020B0604030504040204" pitchFamily="34" charset="0"/>
                <a:cs typeface="Verdana" panose="020B0604030504040204" pitchFamily="34" charset="0"/>
              </a:rPr>
              <a:t>. It stores the schema or metadata of tables, databases, columns in a table, their data types and HDFS mapping.</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Hive Driver - </a:t>
            </a:r>
            <a:r>
              <a:rPr lang="en-US" sz="2200" dirty="0">
                <a:latin typeface="Verdana" panose="020B0604030504040204" pitchFamily="34" charset="0"/>
                <a:ea typeface="Verdana" panose="020B0604030504040204" pitchFamily="34" charset="0"/>
                <a:cs typeface="Verdana" panose="020B0604030504040204" pitchFamily="34" charset="0"/>
              </a:rPr>
              <a:t>It manages the life cycle of a </a:t>
            </a: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statement during compilation, optimization and execution.</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90236682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4.4.2 Hive Installation</a:t>
            </a:r>
          </a:p>
        </p:txBody>
      </p:sp>
      <p:sp>
        <p:nvSpPr>
          <p:cNvPr id="3" name="Content Placeholder 2"/>
          <p:cNvSpPr>
            <a:spLocks noGrp="1"/>
          </p:cNvSpPr>
          <p:nvPr>
            <p:ph type="body" idx="1"/>
          </p:nvPr>
        </p:nvSpPr>
        <p:spPr>
          <a:xfrm>
            <a:off x="781879" y="952461"/>
            <a:ext cx="9740348"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Hive can be installed on </a:t>
            </a:r>
            <a:r>
              <a:rPr lang="en-US" sz="2200" b="1" dirty="0">
                <a:latin typeface="Verdana" panose="020B0604030504040204" pitchFamily="34" charset="0"/>
                <a:ea typeface="Verdana" panose="020B0604030504040204" pitchFamily="34" charset="0"/>
                <a:cs typeface="Verdana" panose="020B0604030504040204" pitchFamily="34" charset="0"/>
              </a:rPr>
              <a:t>Windows 10, Ubuntu 16.04 </a:t>
            </a:r>
            <a:r>
              <a:rPr lang="en-US" sz="2200" dirty="0">
                <a:latin typeface="Verdana" panose="020B0604030504040204" pitchFamily="34" charset="0"/>
                <a:ea typeface="Verdana" panose="020B0604030504040204" pitchFamily="34" charset="0"/>
                <a:cs typeface="Verdana" panose="020B0604030504040204" pitchFamily="34" charset="0"/>
              </a:rPr>
              <a:t>and MySQL. It requires three software packages: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Java Development kit for Java compiler (</a:t>
            </a:r>
            <a:r>
              <a:rPr lang="en-US" sz="2200" dirty="0" err="1">
                <a:latin typeface="Verdana" panose="020B0604030504040204" pitchFamily="34" charset="0"/>
                <a:ea typeface="Verdana" panose="020B0604030504040204" pitchFamily="34" charset="0"/>
                <a:cs typeface="Verdana" panose="020B0604030504040204" pitchFamily="34" charset="0"/>
              </a:rPr>
              <a:t>Javac</a:t>
            </a:r>
            <a:r>
              <a:rPr lang="en-US" sz="2200" dirty="0">
                <a:latin typeface="Verdana" panose="020B0604030504040204" pitchFamily="34" charset="0"/>
                <a:ea typeface="Verdana" panose="020B0604030504040204" pitchFamily="34" charset="0"/>
                <a:cs typeface="Verdana" panose="020B0604030504040204" pitchFamily="34" charset="0"/>
              </a:rPr>
              <a:t>) and interpreter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Hadoop</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Compatible version of Hive with Java- </a:t>
            </a:r>
            <a:r>
              <a:rPr lang="en-US" sz="2200" b="1" dirty="0">
                <a:latin typeface="Verdana" panose="020B0604030504040204" pitchFamily="34" charset="0"/>
                <a:ea typeface="Verdana" panose="020B0604030504040204" pitchFamily="34" charset="0"/>
                <a:cs typeface="Verdana" panose="020B0604030504040204" pitchFamily="34" charset="0"/>
              </a:rPr>
              <a:t>Hive 1.2 onward supports Java 	1.7 </a:t>
            </a:r>
            <a:r>
              <a:rPr lang="en-US" sz="2200" dirty="0">
                <a:latin typeface="Verdana" panose="020B0604030504040204" pitchFamily="34" charset="0"/>
                <a:ea typeface="Verdana" panose="020B0604030504040204" pitchFamily="34" charset="0"/>
                <a:cs typeface="Verdana" panose="020B0604030504040204" pitchFamily="34" charset="0"/>
              </a:rPr>
              <a:t>or newer.</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17277958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Steps for installation of Hive in a Linux based OS are as follows:</a:t>
            </a:r>
          </a:p>
        </p:txBody>
      </p:sp>
      <p:sp>
        <p:nvSpPr>
          <p:cNvPr id="3" name="Content Placeholder 2"/>
          <p:cNvSpPr>
            <a:spLocks noGrp="1"/>
          </p:cNvSpPr>
          <p:nvPr>
            <p:ph type="body" idx="1"/>
          </p:nvPr>
        </p:nvSpPr>
        <p:spPr>
          <a:xfrm>
            <a:off x="808383" y="1177748"/>
            <a:ext cx="10071652" cy="4785730"/>
          </a:xfrm>
        </p:spPr>
        <p:txBody>
          <a:bodyPr>
            <a:normAutofit fontScale="92500"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Install </a:t>
            </a:r>
            <a:r>
              <a:rPr lang="en-US" sz="2200" dirty="0" err="1">
                <a:latin typeface="Verdana" panose="020B0604030504040204" pitchFamily="34" charset="0"/>
                <a:ea typeface="Verdana" panose="020B0604030504040204" pitchFamily="34" charset="0"/>
                <a:cs typeface="Verdana" panose="020B0604030504040204" pitchFamily="34" charset="0"/>
              </a:rPr>
              <a:t>Javac</a:t>
            </a:r>
            <a:r>
              <a:rPr lang="en-US" sz="2200" dirty="0">
                <a:latin typeface="Verdana" panose="020B0604030504040204" pitchFamily="34" charset="0"/>
                <a:ea typeface="Verdana" panose="020B0604030504040204" pitchFamily="34" charset="0"/>
                <a:cs typeface="Verdana" panose="020B0604030504040204" pitchFamily="34" charset="0"/>
              </a:rPr>
              <a:t> and Java from Oracle Java download site. Download </a:t>
            </a:r>
            <a:r>
              <a:rPr lang="en-US" sz="2200" dirty="0" err="1">
                <a:latin typeface="Verdana" panose="020B0604030504040204" pitchFamily="34" charset="0"/>
                <a:ea typeface="Verdana" panose="020B0604030504040204" pitchFamily="34" charset="0"/>
                <a:cs typeface="Verdana" panose="020B0604030504040204" pitchFamily="34" charset="0"/>
              </a:rPr>
              <a:t>jdk</a:t>
            </a:r>
            <a:r>
              <a:rPr lang="en-US" sz="2200" dirty="0">
                <a:latin typeface="Verdana" panose="020B0604030504040204" pitchFamily="34" charset="0"/>
                <a:ea typeface="Verdana" panose="020B0604030504040204" pitchFamily="34" charset="0"/>
                <a:cs typeface="Verdana" panose="020B0604030504040204" pitchFamily="34" charset="0"/>
              </a:rPr>
              <a:t> 7 or a later version from</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http://www.oracle.com/technetwork/java/javase/downloads/jdk7-downloads-1880260.html</a:t>
            </a:r>
            <a:r>
              <a:rPr lang="en-US" sz="2200" dirty="0">
                <a:latin typeface="Verdana" panose="020B0604030504040204" pitchFamily="34" charset="0"/>
                <a:ea typeface="Verdana" panose="020B0604030504040204" pitchFamily="34" charset="0"/>
                <a:cs typeface="Verdana" panose="020B0604030504040204" pitchFamily="34" charset="0"/>
              </a:rPr>
              <a:t>, and extract the compressed file.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All users can access Java by Making Java available to all users.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user has to move it to the location </a:t>
            </a:r>
            <a:r>
              <a:rPr lang="en-US" sz="2200" b="1" dirty="0">
                <a:latin typeface="Verdana" panose="020B0604030504040204" pitchFamily="34" charset="0"/>
                <a:ea typeface="Verdana" panose="020B0604030504040204" pitchFamily="34" charset="0"/>
                <a:cs typeface="Verdana" panose="020B0604030504040204" pitchFamily="34" charset="0"/>
              </a:rPr>
              <a:t>"/</a:t>
            </a:r>
            <a:r>
              <a:rPr lang="en-US" sz="2200" b="1" dirty="0" err="1">
                <a:latin typeface="Verdana" panose="020B0604030504040204" pitchFamily="34" charset="0"/>
                <a:ea typeface="Verdana" panose="020B0604030504040204" pitchFamily="34" charset="0"/>
                <a:cs typeface="Verdana" panose="020B0604030504040204" pitchFamily="34" charset="0"/>
              </a:rPr>
              <a:t>usr</a:t>
            </a:r>
            <a:r>
              <a:rPr lang="en-US" sz="2200" b="1" dirty="0">
                <a:latin typeface="Verdana" panose="020B0604030504040204" pitchFamily="34" charset="0"/>
                <a:ea typeface="Verdana" panose="020B0604030504040204" pitchFamily="34" charset="0"/>
                <a:cs typeface="Verdana" panose="020B0604030504040204" pitchFamily="34" charset="0"/>
              </a:rPr>
              <a:t>/local/" </a:t>
            </a:r>
            <a:r>
              <a:rPr lang="en-US" sz="2200" dirty="0">
                <a:latin typeface="Verdana" panose="020B0604030504040204" pitchFamily="34" charset="0"/>
                <a:ea typeface="Verdana" panose="020B0604030504040204" pitchFamily="34" charset="0"/>
                <a:cs typeface="Verdana" panose="020B0604030504040204" pitchFamily="34" charset="0"/>
              </a:rPr>
              <a:t>using the required commands.</a:t>
            </a:r>
          </a:p>
          <a:p>
            <a:pPr marL="457200" indent="-457200" algn="just">
              <a:lnSpc>
                <a:spcPct val="150000"/>
              </a:lnSpc>
              <a:buAutoNum type="arabicPeriod" startAt="2"/>
            </a:pPr>
            <a:r>
              <a:rPr lang="en-US" sz="2200" dirty="0">
                <a:latin typeface="Verdana" panose="020B0604030504040204" pitchFamily="34" charset="0"/>
                <a:ea typeface="Verdana" panose="020B0604030504040204" pitchFamily="34" charset="0"/>
                <a:cs typeface="Verdana" panose="020B0604030504040204" pitchFamily="34" charset="0"/>
              </a:rPr>
              <a:t>Set the path by the commands for jdk1.7.0_71,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export JAVA_HOME=</a:t>
            </a:r>
            <a:r>
              <a:rPr lang="en-US" sz="2200" dirty="0" err="1">
                <a:latin typeface="Verdana" panose="020B0604030504040204" pitchFamily="34" charset="0"/>
                <a:ea typeface="Verdana" panose="020B0604030504040204" pitchFamily="34" charset="0"/>
                <a:cs typeface="Verdana" panose="020B0604030504040204" pitchFamily="34" charset="0"/>
              </a:rPr>
              <a:t>usr</a:t>
            </a:r>
            <a:r>
              <a:rPr lang="en-US" sz="2200" dirty="0">
                <a:latin typeface="Verdana" panose="020B0604030504040204" pitchFamily="34" charset="0"/>
                <a:ea typeface="Verdana" panose="020B0604030504040204" pitchFamily="34" charset="0"/>
                <a:cs typeface="Verdana" panose="020B0604030504040204" pitchFamily="34" charset="0"/>
              </a:rPr>
              <a:t>/local/jdk1.7.0_71,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export	PATH=$PATH: $JAVA_HOME/bin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(Can use alternative install /</a:t>
            </a:r>
            <a:r>
              <a:rPr lang="en-US" sz="2200" dirty="0" err="1">
                <a:latin typeface="Verdana" panose="020B0604030504040204" pitchFamily="34" charset="0"/>
                <a:ea typeface="Verdana" panose="020B0604030504040204" pitchFamily="34" charset="0"/>
                <a:cs typeface="Verdana" panose="020B0604030504040204" pitchFamily="34" charset="0"/>
              </a:rPr>
              <a:t>usr</a:t>
            </a:r>
            <a:r>
              <a:rPr lang="en-US" sz="2200" dirty="0">
                <a:latin typeface="Verdana" panose="020B0604030504040204" pitchFamily="34" charset="0"/>
                <a:ea typeface="Verdana" panose="020B0604030504040204" pitchFamily="34" charset="0"/>
                <a:cs typeface="Verdana" panose="020B0604030504040204" pitchFamily="34" charset="0"/>
              </a:rPr>
              <a:t>/bin/java </a:t>
            </a:r>
            <a:r>
              <a:rPr lang="en-US" sz="2200" dirty="0" err="1">
                <a:latin typeface="Verdana" panose="020B0604030504040204" pitchFamily="34" charset="0"/>
                <a:ea typeface="Verdana" panose="020B0604030504040204" pitchFamily="34" charset="0"/>
                <a:cs typeface="Verdana" panose="020B0604030504040204" pitchFamily="34" charset="0"/>
              </a:rPr>
              <a:t>usr</a:t>
            </a:r>
            <a:r>
              <a:rPr lang="en-US" sz="2200" dirty="0">
                <a:latin typeface="Verdana" panose="020B0604030504040204" pitchFamily="34" charset="0"/>
                <a:ea typeface="Verdana" panose="020B0604030504040204" pitchFamily="34" charset="0"/>
                <a:cs typeface="Verdana" panose="020B0604030504040204" pitchFamily="34" charset="0"/>
              </a:rPr>
              <a:t>/local/java/bin/java 2)</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584050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167425"/>
            <a:ext cx="11941791" cy="5981326"/>
          </a:xfrm>
        </p:spPr>
        <p:txBody>
          <a:bodyPr>
            <a:normAutofit fontScale="925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NoSQL DBs </a:t>
            </a:r>
            <a:r>
              <a:rPr lang="en-US" sz="2200" dirty="0">
                <a:latin typeface="Verdana" panose="020B0604030504040204" pitchFamily="34" charset="0"/>
                <a:ea typeface="Verdana" panose="020B0604030504040204" pitchFamily="34" charset="0"/>
                <a:cs typeface="Verdana" panose="020B0604030504040204" pitchFamily="34" charset="0"/>
              </a:rPr>
              <a:t>refers to DBs with no prior fixed schema, schema-less models, and databases which possess increasing flexibility for data manipulation.</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NoSQL data model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Relaxation in one or more of the </a:t>
            </a:r>
            <a:r>
              <a:rPr lang="en-US" sz="2200" b="1" dirty="0">
                <a:latin typeface="Verdana" panose="020B0604030504040204" pitchFamily="34" charset="0"/>
                <a:ea typeface="Verdana" panose="020B0604030504040204" pitchFamily="34" charset="0"/>
                <a:cs typeface="Verdana" panose="020B0604030504040204" pitchFamily="34" charset="0"/>
              </a:rPr>
              <a:t>ACID properties </a:t>
            </a:r>
            <a:r>
              <a:rPr lang="en-US" sz="2200" dirty="0">
                <a:latin typeface="Verdana" panose="020B0604030504040204" pitchFamily="34" charset="0"/>
                <a:ea typeface="Verdana" panose="020B0604030504040204" pitchFamily="34" charset="0"/>
                <a:cs typeface="Verdana" panose="020B0604030504040204" pitchFamily="34" charset="0"/>
              </a:rPr>
              <a:t>(Atomicity, Consistence, Isolation and Durability) of the database.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theorem known as </a:t>
            </a:r>
            <a:r>
              <a:rPr lang="en-US" sz="2200" b="1" dirty="0">
                <a:latin typeface="Verdana" panose="020B0604030504040204" pitchFamily="34" charset="0"/>
                <a:ea typeface="Verdana" panose="020B0604030504040204" pitchFamily="34" charset="0"/>
                <a:cs typeface="Verdana" panose="020B0604030504040204" pitchFamily="34" charset="0"/>
              </a:rPr>
              <a:t>CAP (Consistency, Availability and Partitions) </a:t>
            </a:r>
            <a:r>
              <a:rPr lang="en-US" sz="2200" dirty="0">
                <a:latin typeface="Verdana" panose="020B0604030504040204" pitchFamily="34" charset="0"/>
                <a:ea typeface="Verdana" panose="020B0604030504040204" pitchFamily="34" charset="0"/>
                <a:cs typeface="Verdana" panose="020B0604030504040204" pitchFamily="34" charset="0"/>
              </a:rPr>
              <a:t>states that out of three properties, at least two must be present.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relies upon another model known as the </a:t>
            </a:r>
            <a:r>
              <a:rPr lang="en-US" sz="2200" b="1" dirty="0">
                <a:latin typeface="Verdana" panose="020B0604030504040204" pitchFamily="34" charset="0"/>
                <a:ea typeface="Verdana" panose="020B0604030504040204" pitchFamily="34" charset="0"/>
                <a:cs typeface="Verdana" panose="020B0604030504040204" pitchFamily="34" charset="0"/>
              </a:rPr>
              <a:t>BASE model</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BASE model has three principles: Basic availability (the availability of data even in the presence of multiple failures), Soft state (data consistency is the developer's problem and should not be handled by the database), Eventual consistency (when no new changes occur on existing data, eventually all accesses to that data will return the last updated value).</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15099510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232452" y="90152"/>
            <a:ext cx="9223513" cy="6058599"/>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Install Hadoop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hlinkClick r:id="rId2"/>
              </a:rPr>
              <a:t>http://apache.claz.org/hadoop/common/hadoop-</a:t>
            </a:r>
            <a:r>
              <a:rPr lang="en-US" sz="2200" b="1" dirty="0">
                <a:latin typeface="Verdana" panose="020B0604030504040204" pitchFamily="34" charset="0"/>
                <a:ea typeface="Verdana" panose="020B0604030504040204" pitchFamily="34" charset="0"/>
                <a:cs typeface="Verdana" panose="020B0604030504040204" pitchFamily="34" charset="0"/>
              </a:rPr>
              <a:t>	2.4.1/</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Make shared HADOOP, MAPRED, COMMON, HDFS and all related files, 	configure HADOOP and set property such as replication parameter.</a:t>
            </a:r>
          </a:p>
          <a:p>
            <a:pPr marL="0" indent="0" algn="ctr">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Name	the </a:t>
            </a:r>
            <a:r>
              <a:rPr lang="en-US" sz="2200" dirty="0" err="1">
                <a:latin typeface="Verdana" panose="020B0604030504040204" pitchFamily="34" charset="0"/>
                <a:ea typeface="Verdana" panose="020B0604030504040204" pitchFamily="34" charset="0"/>
                <a:cs typeface="Verdana" panose="020B0604030504040204" pitchFamily="34" charset="0"/>
              </a:rPr>
              <a:t>yarn.nodemanager.aux</a:t>
            </a:r>
            <a:r>
              <a:rPr lang="en-US" sz="2200" dirty="0">
                <a:latin typeface="Verdana" panose="020B0604030504040204" pitchFamily="34" charset="0"/>
                <a:ea typeface="Verdana" panose="020B0604030504040204" pitchFamily="34" charset="0"/>
                <a:cs typeface="Verdana" panose="020B0604030504040204" pitchFamily="34" charset="0"/>
              </a:rPr>
              <a:t>-services. Assign value to </a:t>
            </a:r>
            <a:r>
              <a:rPr lang="en-US" sz="2200" dirty="0" err="1">
                <a:latin typeface="Verdana" panose="020B0604030504040204" pitchFamily="34" charset="0"/>
                <a:ea typeface="Verdana" panose="020B0604030504040204" pitchFamily="34" charset="0"/>
                <a:cs typeface="Verdana" panose="020B0604030504040204" pitchFamily="34" charset="0"/>
              </a:rPr>
              <a:t>mapreduce_shuffle</a:t>
            </a:r>
            <a:r>
              <a:rPr lang="en-US" sz="2200" dirty="0">
                <a:latin typeface="Verdana" panose="020B0604030504040204" pitchFamily="34" charset="0"/>
                <a:ea typeface="Verdana" panose="020B0604030504040204" pitchFamily="34" charset="0"/>
                <a:cs typeface="Verdana" panose="020B0604030504040204" pitchFamily="34" charset="0"/>
              </a:rPr>
              <a:t>. Set </a:t>
            </a:r>
            <a:r>
              <a:rPr lang="en-US" sz="2200" dirty="0" err="1">
                <a:latin typeface="Verdana" panose="020B0604030504040204" pitchFamily="34" charset="0"/>
                <a:ea typeface="Verdana" panose="020B0604030504040204" pitchFamily="34" charset="0"/>
                <a:cs typeface="Verdana" panose="020B0604030504040204" pitchFamily="34" charset="0"/>
              </a:rPr>
              <a:t>namenode</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datanode</a:t>
            </a:r>
            <a:r>
              <a:rPr lang="en-US" sz="2200" dirty="0">
                <a:latin typeface="Verdana" panose="020B0604030504040204" pitchFamily="34" charset="0"/>
                <a:ea typeface="Verdana" panose="020B0604030504040204" pitchFamily="34" charset="0"/>
                <a:cs typeface="Verdana" panose="020B0604030504040204" pitchFamily="34" charset="0"/>
              </a:rPr>
              <a:t> paths.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6.	Download http://apache.petsads.us/hive/hive-0.14.0/. Use is command to 	verify the files $ tar </a:t>
            </a:r>
            <a:r>
              <a:rPr lang="en-US" sz="2200" dirty="0" err="1">
                <a:latin typeface="Verdana" panose="020B0604030504040204" pitchFamily="34" charset="0"/>
                <a:ea typeface="Verdana" panose="020B0604030504040204" pitchFamily="34" charset="0"/>
                <a:cs typeface="Verdana" panose="020B0604030504040204" pitchFamily="34" charset="0"/>
              </a:rPr>
              <a:t>zxvf</a:t>
            </a:r>
            <a:r>
              <a:rPr lang="en-US" sz="2200" dirty="0">
                <a:latin typeface="Verdana" panose="020B0604030504040204" pitchFamily="34" charset="0"/>
                <a:ea typeface="Verdana" panose="020B0604030504040204" pitchFamily="34" charset="0"/>
                <a:cs typeface="Verdana" panose="020B0604030504040204" pitchFamily="34" charset="0"/>
              </a:rPr>
              <a:t> apache-hive-0.14.0-bin.tar.gz, $ ls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7.	Use an external database server. Configure </a:t>
            </a:r>
            <a:r>
              <a:rPr lang="en-US" sz="2200" dirty="0" err="1">
                <a:latin typeface="Verdana" panose="020B0604030504040204" pitchFamily="34" charset="0"/>
                <a:ea typeface="Verdana" panose="020B0604030504040204" pitchFamily="34" charset="0"/>
                <a:cs typeface="Verdana" panose="020B0604030504040204" pitchFamily="34" charset="0"/>
              </a:rPr>
              <a:t>metastore</a:t>
            </a:r>
            <a:r>
              <a:rPr lang="en-US" sz="2200" dirty="0">
                <a:latin typeface="Verdana" panose="020B0604030504040204" pitchFamily="34" charset="0"/>
                <a:ea typeface="Verdana" panose="020B0604030504040204" pitchFamily="34" charset="0"/>
                <a:cs typeface="Verdana" panose="020B0604030504040204" pitchFamily="34" charset="0"/>
              </a:rPr>
              <a:t> for the server. </a:t>
            </a:r>
          </a:p>
        </p:txBody>
      </p:sp>
    </p:spTree>
    <p:extLst>
      <p:ext uri="{BB962C8B-B14F-4D97-AF65-F5344CB8AC3E}">
        <p14:creationId xmlns:p14="http://schemas.microsoft.com/office/powerpoint/2010/main" val="318736527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4.4.3 Comparison with RDBMS (Traditional Database)</a:t>
            </a:r>
          </a:p>
        </p:txBody>
      </p:sp>
      <p:pic>
        <p:nvPicPr>
          <p:cNvPr id="4" name="Content Placeholder 3"/>
          <p:cNvPicPr>
            <a:picLocks noGrp="1" noChangeAspect="1"/>
          </p:cNvPicPr>
          <p:nvPr>
            <p:ph idx="4294967295"/>
          </p:nvPr>
        </p:nvPicPr>
        <p:blipFill>
          <a:blip r:embed="rId2"/>
          <a:stretch>
            <a:fillRect/>
          </a:stretch>
        </p:blipFill>
        <p:spPr>
          <a:xfrm>
            <a:off x="2425148" y="952461"/>
            <a:ext cx="7792277" cy="3525591"/>
          </a:xfrm>
          <a:prstGeom prst="rect">
            <a:avLst/>
          </a:prstGeom>
        </p:spPr>
      </p:pic>
      <p:pic>
        <p:nvPicPr>
          <p:cNvPr id="3" name="Picture 2">
            <a:extLst>
              <a:ext uri="{FF2B5EF4-FFF2-40B4-BE49-F238E27FC236}">
                <a16:creationId xmlns:a16="http://schemas.microsoft.com/office/drawing/2014/main" id="{F38F3B17-59BC-F4CD-C26F-D06F7B7B3BE1}"/>
              </a:ext>
            </a:extLst>
          </p:cNvPr>
          <p:cNvPicPr>
            <a:picLocks noChangeAspect="1"/>
          </p:cNvPicPr>
          <p:nvPr/>
        </p:nvPicPr>
        <p:blipFill>
          <a:blip r:embed="rId3"/>
          <a:stretch>
            <a:fillRect/>
          </a:stretch>
        </p:blipFill>
        <p:spPr>
          <a:xfrm>
            <a:off x="2425148" y="3922645"/>
            <a:ext cx="7792277" cy="1907110"/>
          </a:xfrm>
          <a:prstGeom prst="rect">
            <a:avLst/>
          </a:prstGeom>
        </p:spPr>
      </p:pic>
    </p:spTree>
    <p:extLst>
      <p:ext uri="{BB962C8B-B14F-4D97-AF65-F5344CB8AC3E}">
        <p14:creationId xmlns:p14="http://schemas.microsoft.com/office/powerpoint/2010/main" val="287785184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4.4.4 Hive Data Types and File Formats</a:t>
            </a:r>
          </a:p>
        </p:txBody>
      </p:sp>
      <p:pic>
        <p:nvPicPr>
          <p:cNvPr id="4" name="Content Placeholder 3"/>
          <p:cNvPicPr>
            <a:picLocks noGrp="1" noChangeAspect="1"/>
          </p:cNvPicPr>
          <p:nvPr>
            <p:ph idx="4294967295"/>
          </p:nvPr>
        </p:nvPicPr>
        <p:blipFill>
          <a:blip r:embed="rId2"/>
          <a:stretch>
            <a:fillRect/>
          </a:stretch>
        </p:blipFill>
        <p:spPr>
          <a:xfrm>
            <a:off x="503582" y="541904"/>
            <a:ext cx="5221357" cy="4789370"/>
          </a:xfrm>
          <a:prstGeom prst="rect">
            <a:avLst/>
          </a:prstGeom>
        </p:spPr>
      </p:pic>
      <p:pic>
        <p:nvPicPr>
          <p:cNvPr id="3" name="Picture 2">
            <a:extLst>
              <a:ext uri="{FF2B5EF4-FFF2-40B4-BE49-F238E27FC236}">
                <a16:creationId xmlns:a16="http://schemas.microsoft.com/office/drawing/2014/main" id="{3E1060AF-0ED5-71A6-FC7C-4D2A21955ACB}"/>
              </a:ext>
            </a:extLst>
          </p:cNvPr>
          <p:cNvPicPr>
            <a:picLocks noChangeAspect="1"/>
          </p:cNvPicPr>
          <p:nvPr/>
        </p:nvPicPr>
        <p:blipFill>
          <a:blip r:embed="rId3"/>
          <a:stretch>
            <a:fillRect/>
          </a:stretch>
        </p:blipFill>
        <p:spPr>
          <a:xfrm>
            <a:off x="503582" y="5198755"/>
            <a:ext cx="5221357" cy="870318"/>
          </a:xfrm>
          <a:prstGeom prst="rect">
            <a:avLst/>
          </a:prstGeom>
        </p:spPr>
      </p:pic>
      <p:sp>
        <p:nvSpPr>
          <p:cNvPr id="6" name="TextBox 5">
            <a:extLst>
              <a:ext uri="{FF2B5EF4-FFF2-40B4-BE49-F238E27FC236}">
                <a16:creationId xmlns:a16="http://schemas.microsoft.com/office/drawing/2014/main" id="{7316D595-23F8-531B-C11D-025FE906AD35}"/>
              </a:ext>
            </a:extLst>
          </p:cNvPr>
          <p:cNvSpPr txBox="1"/>
          <p:nvPr/>
        </p:nvSpPr>
        <p:spPr>
          <a:xfrm>
            <a:off x="5601812" y="1735775"/>
            <a:ext cx="6881736" cy="2862322"/>
          </a:xfrm>
          <a:prstGeom prst="rect">
            <a:avLst/>
          </a:prstGeom>
          <a:noFill/>
        </p:spPr>
        <p:txBody>
          <a:bodyPr wrap="square">
            <a:spAutoFit/>
          </a:bodyPr>
          <a:lstStyle/>
          <a:p>
            <a:r>
              <a:rPr lang="en-IN" dirty="0"/>
              <a:t>UNIONTYPE&lt;int, double, array&lt;string&gt;, struct&lt;</a:t>
            </a:r>
            <a:r>
              <a:rPr lang="en-IN" dirty="0" err="1"/>
              <a:t>a:int,b:string</a:t>
            </a:r>
            <a:r>
              <a:rPr lang="en-IN" dirty="0"/>
              <a:t>&gt;&gt;</a:t>
            </a:r>
          </a:p>
          <a:p>
            <a:endParaRPr lang="en-IN" dirty="0"/>
          </a:p>
          <a:p>
            <a:r>
              <a:rPr lang="en-IN" dirty="0"/>
              <a:t>{0:1} </a:t>
            </a:r>
          </a:p>
          <a:p>
            <a:r>
              <a:rPr lang="en-IN" dirty="0"/>
              <a:t>{1:2.0} </a:t>
            </a:r>
          </a:p>
          <a:p>
            <a:r>
              <a:rPr lang="en-IN" dirty="0"/>
              <a:t>{2:["</a:t>
            </a:r>
            <a:r>
              <a:rPr lang="en-IN" dirty="0" err="1"/>
              <a:t>three","four</a:t>
            </a:r>
            <a:r>
              <a:rPr lang="en-IN" dirty="0"/>
              <a:t>"]} </a:t>
            </a:r>
          </a:p>
          <a:p>
            <a:r>
              <a:rPr lang="en-IN" dirty="0"/>
              <a:t>{3:{"a":5,"b":"five"}} </a:t>
            </a:r>
          </a:p>
          <a:p>
            <a:r>
              <a:rPr lang="en-IN" dirty="0"/>
              <a:t>{2:["</a:t>
            </a:r>
            <a:r>
              <a:rPr lang="en-IN" dirty="0" err="1"/>
              <a:t>six","seven</a:t>
            </a:r>
            <a:r>
              <a:rPr lang="en-IN" dirty="0"/>
              <a:t>"]} </a:t>
            </a:r>
          </a:p>
          <a:p>
            <a:r>
              <a:rPr lang="en-IN" dirty="0"/>
              <a:t>{3:{"a":8,"b":"eight"}} </a:t>
            </a:r>
          </a:p>
          <a:p>
            <a:r>
              <a:rPr lang="en-IN" dirty="0"/>
              <a:t>{0:9} </a:t>
            </a:r>
          </a:p>
          <a:p>
            <a:r>
              <a:rPr lang="en-IN" dirty="0"/>
              <a:t>{1:10.0}</a:t>
            </a:r>
          </a:p>
        </p:txBody>
      </p:sp>
    </p:spTree>
    <p:extLst>
      <p:ext uri="{BB962C8B-B14F-4D97-AF65-F5344CB8AC3E}">
        <p14:creationId xmlns:p14="http://schemas.microsoft.com/office/powerpoint/2010/main" val="372956773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Hive has three Collection data types</a:t>
            </a:r>
          </a:p>
        </p:txBody>
      </p:sp>
      <p:pic>
        <p:nvPicPr>
          <p:cNvPr id="4" name="Content Placeholder 3"/>
          <p:cNvPicPr>
            <a:picLocks noGrp="1" noChangeAspect="1"/>
          </p:cNvPicPr>
          <p:nvPr>
            <p:ph idx="4294967295"/>
          </p:nvPr>
        </p:nvPicPr>
        <p:blipFill>
          <a:blip r:embed="rId2"/>
          <a:stretch>
            <a:fillRect/>
          </a:stretch>
        </p:blipFill>
        <p:spPr>
          <a:xfrm>
            <a:off x="39756" y="584261"/>
            <a:ext cx="7580243" cy="3314205"/>
          </a:xfrm>
          <a:prstGeom prst="rect">
            <a:avLst/>
          </a:prstGeom>
        </p:spPr>
      </p:pic>
      <p:sp>
        <p:nvSpPr>
          <p:cNvPr id="5" name="TextBox 4">
            <a:extLst>
              <a:ext uri="{FF2B5EF4-FFF2-40B4-BE49-F238E27FC236}">
                <a16:creationId xmlns:a16="http://schemas.microsoft.com/office/drawing/2014/main" id="{DF912929-E9F3-F165-E0EB-A256FE997B75}"/>
              </a:ext>
            </a:extLst>
          </p:cNvPr>
          <p:cNvSpPr txBox="1"/>
          <p:nvPr/>
        </p:nvSpPr>
        <p:spPr>
          <a:xfrm>
            <a:off x="3154016" y="1740806"/>
            <a:ext cx="8203097" cy="369332"/>
          </a:xfrm>
          <a:prstGeom prst="rect">
            <a:avLst/>
          </a:prstGeom>
          <a:noFill/>
        </p:spPr>
        <p:txBody>
          <a:bodyPr wrap="square">
            <a:spAutoFit/>
          </a:bodyPr>
          <a:lstStyle/>
          <a:p>
            <a:r>
              <a:rPr lang="en-US" b="1" dirty="0"/>
              <a:t>Syntax: STRUCT&lt;</a:t>
            </a:r>
            <a:r>
              <a:rPr lang="en-US" b="1" dirty="0" err="1"/>
              <a:t>col_name</a:t>
            </a:r>
            <a:r>
              <a:rPr lang="en-US" b="1" dirty="0"/>
              <a:t> : </a:t>
            </a:r>
            <a:r>
              <a:rPr lang="en-US" b="1" dirty="0" err="1"/>
              <a:t>data_type</a:t>
            </a:r>
            <a:r>
              <a:rPr lang="en-US" b="1" dirty="0"/>
              <a:t> [COMMENT </a:t>
            </a:r>
            <a:r>
              <a:rPr lang="en-US" b="1" dirty="0" err="1"/>
              <a:t>col_comment</a:t>
            </a:r>
            <a:r>
              <a:rPr lang="en-US" b="1" dirty="0"/>
              <a:t>], ...&gt;</a:t>
            </a:r>
            <a:endParaRPr lang="en-IN" b="1" dirty="0"/>
          </a:p>
        </p:txBody>
      </p:sp>
      <p:sp>
        <p:nvSpPr>
          <p:cNvPr id="7" name="TextBox 6">
            <a:extLst>
              <a:ext uri="{FF2B5EF4-FFF2-40B4-BE49-F238E27FC236}">
                <a16:creationId xmlns:a16="http://schemas.microsoft.com/office/drawing/2014/main" id="{646A6F08-707C-F2E7-A26F-F1FE42FDDD07}"/>
              </a:ext>
            </a:extLst>
          </p:cNvPr>
          <p:cNvSpPr txBox="1"/>
          <p:nvPr/>
        </p:nvSpPr>
        <p:spPr>
          <a:xfrm>
            <a:off x="4055165" y="2595214"/>
            <a:ext cx="6096000" cy="369332"/>
          </a:xfrm>
          <a:prstGeom prst="rect">
            <a:avLst/>
          </a:prstGeom>
          <a:noFill/>
        </p:spPr>
        <p:txBody>
          <a:bodyPr wrap="square">
            <a:spAutoFit/>
          </a:bodyPr>
          <a:lstStyle/>
          <a:p>
            <a:r>
              <a:rPr lang="en-IN" b="1" dirty="0"/>
              <a:t>Syntax: MAP&lt;</a:t>
            </a:r>
            <a:r>
              <a:rPr lang="en-IN" b="1" dirty="0" err="1"/>
              <a:t>primitive_type</a:t>
            </a:r>
            <a:r>
              <a:rPr lang="en-IN" b="1" dirty="0"/>
              <a:t>, </a:t>
            </a:r>
            <a:r>
              <a:rPr lang="en-IN" b="1" dirty="0" err="1"/>
              <a:t>data_type</a:t>
            </a:r>
            <a:r>
              <a:rPr lang="en-IN" b="1" dirty="0"/>
              <a:t>&gt;</a:t>
            </a:r>
          </a:p>
        </p:txBody>
      </p:sp>
      <p:sp>
        <p:nvSpPr>
          <p:cNvPr id="9" name="TextBox 8">
            <a:extLst>
              <a:ext uri="{FF2B5EF4-FFF2-40B4-BE49-F238E27FC236}">
                <a16:creationId xmlns:a16="http://schemas.microsoft.com/office/drawing/2014/main" id="{8E368A35-86F9-AEC8-AC64-8DE2DB7F523F}"/>
              </a:ext>
            </a:extLst>
          </p:cNvPr>
          <p:cNvSpPr txBox="1"/>
          <p:nvPr/>
        </p:nvSpPr>
        <p:spPr>
          <a:xfrm>
            <a:off x="3154016" y="3365824"/>
            <a:ext cx="6096000" cy="369332"/>
          </a:xfrm>
          <a:prstGeom prst="rect">
            <a:avLst/>
          </a:prstGeom>
          <a:noFill/>
        </p:spPr>
        <p:txBody>
          <a:bodyPr wrap="square">
            <a:spAutoFit/>
          </a:bodyPr>
          <a:lstStyle/>
          <a:p>
            <a:r>
              <a:rPr lang="en-IN" b="1" dirty="0"/>
              <a:t>ARRAY&lt;</a:t>
            </a:r>
            <a:r>
              <a:rPr lang="en-IN" b="1" dirty="0" err="1"/>
              <a:t>data_type</a:t>
            </a:r>
            <a:r>
              <a:rPr lang="en-IN" b="1" dirty="0"/>
              <a:t>&gt;</a:t>
            </a:r>
          </a:p>
        </p:txBody>
      </p:sp>
    </p:spTree>
    <p:extLst>
      <p:ext uri="{BB962C8B-B14F-4D97-AF65-F5344CB8AC3E}">
        <p14:creationId xmlns:p14="http://schemas.microsoft.com/office/powerpoint/2010/main" val="420609463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HIVE file formats and their descriptions</a:t>
            </a:r>
          </a:p>
        </p:txBody>
      </p:sp>
      <p:pic>
        <p:nvPicPr>
          <p:cNvPr id="4" name="Content Placeholder 3"/>
          <p:cNvPicPr>
            <a:picLocks noGrp="1" noChangeAspect="1"/>
          </p:cNvPicPr>
          <p:nvPr>
            <p:ph idx="4294967295"/>
          </p:nvPr>
        </p:nvPicPr>
        <p:blipFill>
          <a:blip r:embed="rId2"/>
          <a:stretch>
            <a:fillRect/>
          </a:stretch>
        </p:blipFill>
        <p:spPr>
          <a:xfrm>
            <a:off x="1285461" y="656305"/>
            <a:ext cx="8868724" cy="4257456"/>
          </a:xfrm>
          <a:prstGeom prst="rect">
            <a:avLst/>
          </a:prstGeom>
        </p:spPr>
      </p:pic>
    </p:spTree>
    <p:extLst>
      <p:ext uri="{BB962C8B-B14F-4D97-AF65-F5344CB8AC3E}">
        <p14:creationId xmlns:p14="http://schemas.microsoft.com/office/powerpoint/2010/main" val="351777217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4.4.5 Hive Data Model</a:t>
            </a:r>
          </a:p>
        </p:txBody>
      </p:sp>
      <p:pic>
        <p:nvPicPr>
          <p:cNvPr id="4" name="Content Placeholder 3"/>
          <p:cNvPicPr>
            <a:picLocks noGrp="1" noChangeAspect="1"/>
          </p:cNvPicPr>
          <p:nvPr>
            <p:ph idx="4294967295"/>
          </p:nvPr>
        </p:nvPicPr>
        <p:blipFill>
          <a:blip r:embed="rId2"/>
          <a:stretch>
            <a:fillRect/>
          </a:stretch>
        </p:blipFill>
        <p:spPr>
          <a:xfrm>
            <a:off x="1831975" y="952500"/>
            <a:ext cx="10360025" cy="5195888"/>
          </a:xfrm>
          <a:prstGeom prst="rect">
            <a:avLst/>
          </a:prstGeom>
        </p:spPr>
      </p:pic>
    </p:spTree>
    <p:extLst>
      <p:ext uri="{BB962C8B-B14F-4D97-AF65-F5344CB8AC3E}">
        <p14:creationId xmlns:p14="http://schemas.microsoft.com/office/powerpoint/2010/main" val="85418622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4.4.6 Hive Integration and Workflow Steps</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Hive integrates with the MapReduce and HDFS. Figure below shows the dataflow sequences and workflow steps between Hive and Hadoop.</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1551216" y="2087608"/>
            <a:ext cx="8417033" cy="4061143"/>
          </a:xfrm>
          <a:prstGeom prst="rect">
            <a:avLst/>
          </a:prstGeom>
        </p:spPr>
      </p:pic>
    </p:spTree>
    <p:extLst>
      <p:ext uri="{BB962C8B-B14F-4D97-AF65-F5344CB8AC3E}">
        <p14:creationId xmlns:p14="http://schemas.microsoft.com/office/powerpoint/2010/main" val="18545990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0"/>
            <a:ext cx="11941791" cy="727905"/>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Steps 1 to 11 are as follows:</a:t>
            </a:r>
          </a:p>
        </p:txBody>
      </p:sp>
      <p:pic>
        <p:nvPicPr>
          <p:cNvPr id="4" name="Content Placeholder 3"/>
          <p:cNvPicPr>
            <a:picLocks noGrp="1" noChangeAspect="1"/>
          </p:cNvPicPr>
          <p:nvPr>
            <p:ph idx="4294967295"/>
          </p:nvPr>
        </p:nvPicPr>
        <p:blipFill>
          <a:blip r:embed="rId2"/>
          <a:stretch>
            <a:fillRect/>
          </a:stretch>
        </p:blipFill>
        <p:spPr>
          <a:xfrm>
            <a:off x="0" y="728663"/>
            <a:ext cx="6526213" cy="5589587"/>
          </a:xfrm>
          <a:prstGeom prst="rect">
            <a:avLst/>
          </a:prstGeom>
        </p:spPr>
      </p:pic>
    </p:spTree>
    <p:extLst>
      <p:ext uri="{BB962C8B-B14F-4D97-AF65-F5344CB8AC3E}">
        <p14:creationId xmlns:p14="http://schemas.microsoft.com/office/powerpoint/2010/main" val="100229042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4.4.7 Hive Built-in Functions</a:t>
            </a:r>
          </a:p>
        </p:txBody>
      </p:sp>
      <p:pic>
        <p:nvPicPr>
          <p:cNvPr id="4" name="Content Placeholder 3"/>
          <p:cNvPicPr>
            <a:picLocks noGrp="1" noChangeAspect="1"/>
          </p:cNvPicPr>
          <p:nvPr>
            <p:ph idx="4294967295"/>
          </p:nvPr>
        </p:nvPicPr>
        <p:blipFill>
          <a:blip r:embed="rId2"/>
          <a:stretch>
            <a:fillRect/>
          </a:stretch>
        </p:blipFill>
        <p:spPr>
          <a:xfrm>
            <a:off x="1803778" y="1085022"/>
            <a:ext cx="8607425" cy="1254125"/>
          </a:xfrm>
          <a:prstGeom prst="rect">
            <a:avLst/>
          </a:prstGeom>
        </p:spPr>
      </p:pic>
      <p:pic>
        <p:nvPicPr>
          <p:cNvPr id="6" name="Picture 5"/>
          <p:cNvPicPr>
            <a:picLocks noChangeAspect="1"/>
          </p:cNvPicPr>
          <p:nvPr/>
        </p:nvPicPr>
        <p:blipFill>
          <a:blip r:embed="rId3"/>
          <a:stretch>
            <a:fillRect/>
          </a:stretch>
        </p:blipFill>
        <p:spPr>
          <a:xfrm>
            <a:off x="1803541" y="1976043"/>
            <a:ext cx="8607662" cy="4446844"/>
          </a:xfrm>
          <a:prstGeom prst="rect">
            <a:avLst/>
          </a:prstGeom>
        </p:spPr>
      </p:pic>
    </p:spTree>
    <p:extLst>
      <p:ext uri="{BB962C8B-B14F-4D97-AF65-F5344CB8AC3E}">
        <p14:creationId xmlns:p14="http://schemas.microsoft.com/office/powerpoint/2010/main" val="20030963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1639888" y="271463"/>
            <a:ext cx="10552112" cy="6026150"/>
          </a:xfrm>
          <a:prstGeom prst="rect">
            <a:avLst/>
          </a:prstGeom>
        </p:spPr>
      </p:pic>
    </p:spTree>
    <p:extLst>
      <p:ext uri="{BB962C8B-B14F-4D97-AF65-F5344CB8AC3E}">
        <p14:creationId xmlns:p14="http://schemas.microsoft.com/office/powerpoint/2010/main" val="2335371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a:xfrm>
            <a:off x="136477" y="244698"/>
            <a:ext cx="11941791" cy="6207617"/>
          </a:xfrm>
        </p:spPr>
        <p:txBody>
          <a:bodyPr>
            <a:normAutofit fontScale="92500"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Data-architecture patterns </a:t>
            </a:r>
            <a:r>
              <a:rPr lang="en-US" sz="2200" dirty="0">
                <a:latin typeface="Verdana" panose="020B0604030504040204" pitchFamily="34" charset="0"/>
                <a:ea typeface="Verdana" panose="020B0604030504040204" pitchFamily="34" charset="0"/>
                <a:cs typeface="Verdana" panose="020B0604030504040204" pitchFamily="34" charset="0"/>
              </a:rPr>
              <a:t>refer to formats used in NoSQL </a:t>
            </a:r>
            <a:r>
              <a:rPr lang="en-US" sz="2200" dirty="0" err="1">
                <a:latin typeface="Verdana" panose="020B0604030504040204" pitchFamily="34" charset="0"/>
                <a:ea typeface="Verdana" panose="020B0604030504040204" pitchFamily="34" charset="0"/>
                <a:cs typeface="Verdana" panose="020B0604030504040204" pitchFamily="34" charset="0"/>
              </a:rPr>
              <a:t>DBs.</a:t>
            </a:r>
            <a:r>
              <a:rPr lang="en-US" sz="2200" dirty="0">
                <a:latin typeface="Verdana" panose="020B0604030504040204" pitchFamily="34" charset="0"/>
                <a:ea typeface="Verdana" panose="020B0604030504040204" pitchFamily="34" charset="0"/>
                <a:cs typeface="Verdana" panose="020B0604030504040204" pitchFamily="34" charset="0"/>
              </a:rPr>
              <a:t> The examples are Key-Value Data Stores, Object Data Stores, Column family Big Data Stores, Tabular Data Stores and Document Stores, Graph Data Store.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Key-Value Data Store </a:t>
            </a:r>
            <a:r>
              <a:rPr lang="en-US" sz="2200" dirty="0">
                <a:latin typeface="Verdana" panose="020B0604030504040204" pitchFamily="34" charset="0"/>
                <a:ea typeface="Verdana" panose="020B0604030504040204" pitchFamily="34" charset="0"/>
                <a:cs typeface="Verdana" panose="020B0604030504040204" pitchFamily="34" charset="0"/>
              </a:rPr>
              <a:t>refers to a simplest way to implement a schema-less database. A string called key maps to values in a large data string hence storage easily scales up and data retrievals are fast.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Object Data Store </a:t>
            </a:r>
            <a:r>
              <a:rPr lang="en-US" sz="2200" dirty="0">
                <a:latin typeface="Verdana" panose="020B0604030504040204" pitchFamily="34" charset="0"/>
                <a:ea typeface="Verdana" panose="020B0604030504040204" pitchFamily="34" charset="0"/>
                <a:cs typeface="Verdana" panose="020B0604030504040204" pitchFamily="34" charset="0"/>
              </a:rPr>
              <a:t>refers to a repository which stores the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objects (such as files, images, documents, folders and business reports),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system metadata which provides information such as filename, </a:t>
            </a:r>
            <a:r>
              <a:rPr lang="en-US" sz="2200" dirty="0" err="1">
                <a:latin typeface="Verdana" panose="020B0604030504040204" pitchFamily="34" charset="0"/>
                <a:ea typeface="Verdana" panose="020B0604030504040204" pitchFamily="34" charset="0"/>
                <a:cs typeface="Verdana" panose="020B0604030504040204" pitchFamily="34" charset="0"/>
              </a:rPr>
              <a:t>creation_date</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last_modified</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language_used</a:t>
            </a:r>
            <a:r>
              <a:rPr lang="en-US" sz="2200" dirty="0">
                <a:latin typeface="Verdana" panose="020B0604030504040204" pitchFamily="34" charset="0"/>
                <a:ea typeface="Verdana" panose="020B0604030504040204" pitchFamily="34" charset="0"/>
                <a:cs typeface="Verdana" panose="020B0604030504040204" pitchFamily="34" charset="0"/>
              </a:rPr>
              <a:t> (such as Java, C, C#, C++, Smalltalk, Python), </a:t>
            </a:r>
            <a:r>
              <a:rPr lang="en-US" sz="2200" dirty="0" err="1">
                <a:latin typeface="Verdana" panose="020B0604030504040204" pitchFamily="34" charset="0"/>
                <a:ea typeface="Verdana" panose="020B0604030504040204" pitchFamily="34" charset="0"/>
                <a:cs typeface="Verdana" panose="020B0604030504040204" pitchFamily="34" charset="0"/>
              </a:rPr>
              <a:t>access_permissions</a:t>
            </a:r>
            <a:r>
              <a:rPr lang="en-US" sz="2200" dirty="0">
                <a:latin typeface="Verdana" panose="020B0604030504040204" pitchFamily="34" charset="0"/>
                <a:ea typeface="Verdana" panose="020B0604030504040204" pitchFamily="34" charset="0"/>
                <a:cs typeface="Verdana" panose="020B0604030504040204" pitchFamily="34" charset="0"/>
              </a:rPr>
              <a:t>, supported Query languages, and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Custom metadata which provides information such as subject, category and sharing permission.</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08757281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4294967295"/>
          </p:nvPr>
        </p:nvPicPr>
        <p:blipFill>
          <a:blip r:embed="rId2"/>
          <a:stretch>
            <a:fillRect/>
          </a:stretch>
        </p:blipFill>
        <p:spPr>
          <a:xfrm>
            <a:off x="1566863" y="206375"/>
            <a:ext cx="10625137" cy="2967038"/>
          </a:xfrm>
          <a:prstGeom prst="rect">
            <a:avLst/>
          </a:prstGeom>
        </p:spPr>
      </p:pic>
      <p:pic>
        <p:nvPicPr>
          <p:cNvPr id="7" name="Picture 6"/>
          <p:cNvPicPr>
            <a:picLocks noChangeAspect="1"/>
          </p:cNvPicPr>
          <p:nvPr/>
        </p:nvPicPr>
        <p:blipFill>
          <a:blip r:embed="rId3"/>
          <a:stretch>
            <a:fillRect/>
          </a:stretch>
        </p:blipFill>
        <p:spPr>
          <a:xfrm>
            <a:off x="1502738" y="3067252"/>
            <a:ext cx="10753386" cy="2905558"/>
          </a:xfrm>
          <a:prstGeom prst="rect">
            <a:avLst/>
          </a:prstGeom>
        </p:spPr>
      </p:pic>
    </p:spTree>
    <p:extLst>
      <p:ext uri="{BB962C8B-B14F-4D97-AF65-F5344CB8AC3E}">
        <p14:creationId xmlns:p14="http://schemas.microsoft.com/office/powerpoint/2010/main" val="110231285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Examples</a:t>
            </a:r>
          </a:p>
        </p:txBody>
      </p:sp>
      <p:sp>
        <p:nvSpPr>
          <p:cNvPr id="3" name="Content Placeholder 2"/>
          <p:cNvSpPr>
            <a:spLocks noGrp="1"/>
          </p:cNvSpPr>
          <p:nvPr>
            <p:ph type="body" idx="1"/>
          </p:nvPr>
        </p:nvSpPr>
        <p:spPr>
          <a:xfrm>
            <a:off x="772581" y="977270"/>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Following are the examples of the returned output: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SELECT floor(10.5) from marks; Output = 10.0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SELECT ceil(10.5) from marks; Output = 11.0</a:t>
            </a:r>
          </a:p>
        </p:txBody>
      </p:sp>
    </p:spTree>
    <p:extLst>
      <p:ext uri="{BB962C8B-B14F-4D97-AF65-F5344CB8AC3E}">
        <p14:creationId xmlns:p14="http://schemas.microsoft.com/office/powerpoint/2010/main" val="144790417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4.51 HIVEQL</a:t>
            </a:r>
          </a:p>
        </p:txBody>
      </p:sp>
      <p:sp>
        <p:nvSpPr>
          <p:cNvPr id="3" name="Content Placeholder 2"/>
          <p:cNvSpPr>
            <a:spLocks noGrp="1"/>
          </p:cNvSpPr>
          <p:nvPr>
            <p:ph type="body"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Hive Query Language (abbreviated </a:t>
            </a: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is for querying the large datasets which reside in the HDFS environment. </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script commands enable </a:t>
            </a:r>
            <a:r>
              <a:rPr lang="en-US" sz="2200" b="1" dirty="0">
                <a:latin typeface="Verdana" panose="020B0604030504040204" pitchFamily="34" charset="0"/>
                <a:ea typeface="Verdana" panose="020B0604030504040204" pitchFamily="34" charset="0"/>
                <a:cs typeface="Verdana" panose="020B0604030504040204" pitchFamily="34" charset="0"/>
              </a:rPr>
              <a:t>data definition, data manipulation and query processing</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supports a large base of SQL users who are using SQL to extract information from data warehouse.</a:t>
            </a:r>
          </a:p>
        </p:txBody>
      </p:sp>
      <p:pic>
        <p:nvPicPr>
          <p:cNvPr id="4" name="Picture 3"/>
          <p:cNvPicPr>
            <a:picLocks noChangeAspect="1"/>
          </p:cNvPicPr>
          <p:nvPr/>
        </p:nvPicPr>
        <p:blipFill>
          <a:blip r:embed="rId2"/>
          <a:stretch>
            <a:fillRect/>
          </a:stretch>
        </p:blipFill>
        <p:spPr>
          <a:xfrm>
            <a:off x="1171978" y="4172754"/>
            <a:ext cx="9247031" cy="2251385"/>
          </a:xfrm>
          <a:prstGeom prst="rect">
            <a:avLst/>
          </a:prstGeom>
        </p:spPr>
      </p:pic>
    </p:spTree>
    <p:extLst>
      <p:ext uri="{BB962C8B-B14F-4D97-AF65-F5344CB8AC3E}">
        <p14:creationId xmlns:p14="http://schemas.microsoft.com/office/powerpoint/2010/main" val="64045529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4.5.1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HiveQL</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Data Definition Language (DDL)</a:t>
            </a:r>
          </a:p>
        </p:txBody>
      </p:sp>
      <p:sp>
        <p:nvSpPr>
          <p:cNvPr id="3" name="Content Placeholder 2"/>
          <p:cNvSpPr>
            <a:spLocks noGrp="1"/>
          </p:cNvSpPr>
          <p:nvPr>
            <p:ph type="body" idx="1"/>
          </p:nvPr>
        </p:nvSpPr>
        <p:spPr>
          <a:xfrm>
            <a:off x="609600" y="952461"/>
            <a:ext cx="11468668" cy="5196290"/>
          </a:xfrm>
        </p:spPr>
        <p:txBody>
          <a:bodyPr>
            <a:normAutofit/>
          </a:bodyPr>
          <a:lstStyle/>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HiveQL</a:t>
            </a:r>
            <a:r>
              <a:rPr lang="en-US" sz="2200" dirty="0">
                <a:latin typeface="Verdana" panose="020B0604030504040204" pitchFamily="34" charset="0"/>
                <a:ea typeface="Verdana" panose="020B0604030504040204" pitchFamily="34" charset="0"/>
                <a:cs typeface="Verdana" panose="020B0604030504040204" pitchFamily="34" charset="0"/>
              </a:rPr>
              <a:t> database commands for data definition for DBs and Tables are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CREATE DATABASE,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SHOW DATABASE (list of all DBs),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CREATE SCHEMA,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CREATE TABLE. </a:t>
            </a:r>
          </a:p>
        </p:txBody>
      </p:sp>
    </p:spTree>
    <p:extLst>
      <p:ext uri="{BB962C8B-B14F-4D97-AF65-F5344CB8AC3E}">
        <p14:creationId xmlns:p14="http://schemas.microsoft.com/office/powerpoint/2010/main" val="101204331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440670"/>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Following are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HiveQL</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commands which create a table:</a:t>
            </a:r>
            <a:b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b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4" name="Content Placeholder 3"/>
          <p:cNvPicPr>
            <a:picLocks noGrp="1" noChangeAspect="1"/>
          </p:cNvPicPr>
          <p:nvPr>
            <p:ph idx="4294967295"/>
          </p:nvPr>
        </p:nvPicPr>
        <p:blipFill>
          <a:blip r:embed="rId2"/>
          <a:stretch>
            <a:fillRect/>
          </a:stretch>
        </p:blipFill>
        <p:spPr>
          <a:xfrm>
            <a:off x="250825" y="1936750"/>
            <a:ext cx="11941175" cy="3227388"/>
          </a:xfrm>
          <a:prstGeom prst="rect">
            <a:avLst/>
          </a:prstGeom>
        </p:spPr>
      </p:pic>
    </p:spTree>
    <p:extLst>
      <p:ext uri="{BB962C8B-B14F-4D97-AF65-F5344CB8AC3E}">
        <p14:creationId xmlns:p14="http://schemas.microsoft.com/office/powerpoint/2010/main" val="20206016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833" y="0"/>
            <a:ext cx="10515600" cy="1325563"/>
          </a:xfrm>
        </p:spPr>
        <p:txBody>
          <a:bodyPr/>
          <a:lstStyle/>
          <a:p>
            <a:pPr algn="ctr"/>
            <a:r>
              <a:rPr lang="en-US" b="1" dirty="0">
                <a:solidFill>
                  <a:srgbClr val="FF0000"/>
                </a:solidFill>
              </a:rPr>
              <a:t>External Table</a:t>
            </a:r>
          </a:p>
        </p:txBody>
      </p:sp>
      <p:pic>
        <p:nvPicPr>
          <p:cNvPr id="4" name="Content Placeholder 3"/>
          <p:cNvPicPr>
            <a:picLocks noGrp="1" noChangeAspect="1"/>
          </p:cNvPicPr>
          <p:nvPr>
            <p:ph idx="4294967295"/>
          </p:nvPr>
        </p:nvPicPr>
        <p:blipFill>
          <a:blip r:embed="rId2"/>
          <a:stretch>
            <a:fillRect/>
          </a:stretch>
        </p:blipFill>
        <p:spPr>
          <a:xfrm>
            <a:off x="1643881" y="1325563"/>
            <a:ext cx="8904237" cy="3854381"/>
          </a:xfrm>
          <a:prstGeom prst="rect">
            <a:avLst/>
          </a:prstGeom>
        </p:spPr>
      </p:pic>
    </p:spTree>
    <p:extLst>
      <p:ext uri="{BB962C8B-B14F-4D97-AF65-F5344CB8AC3E}">
        <p14:creationId xmlns:p14="http://schemas.microsoft.com/office/powerpoint/2010/main" val="57116499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 on Creating a Table</a:t>
            </a:r>
          </a:p>
        </p:txBody>
      </p:sp>
      <p:pic>
        <p:nvPicPr>
          <p:cNvPr id="5" name="Content Placeholder 4"/>
          <p:cNvPicPr>
            <a:picLocks noGrp="1" noChangeAspect="1"/>
          </p:cNvPicPr>
          <p:nvPr>
            <p:ph idx="4294967295"/>
          </p:nvPr>
        </p:nvPicPr>
        <p:blipFill>
          <a:blip r:embed="rId2"/>
          <a:stretch>
            <a:fillRect/>
          </a:stretch>
        </p:blipFill>
        <p:spPr>
          <a:xfrm>
            <a:off x="1497495" y="1205859"/>
            <a:ext cx="9197009" cy="3776324"/>
          </a:xfrm>
          <a:prstGeom prst="rect">
            <a:avLst/>
          </a:prstGeom>
        </p:spPr>
      </p:pic>
    </p:spTree>
    <p:extLst>
      <p:ext uri="{BB962C8B-B14F-4D97-AF65-F5344CB8AC3E}">
        <p14:creationId xmlns:p14="http://schemas.microsoft.com/office/powerpoint/2010/main" val="389256663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nvPr>
        </p:nvPicPr>
        <p:blipFill>
          <a:blip r:embed="rId2"/>
          <a:stretch>
            <a:fillRect/>
          </a:stretch>
        </p:blipFill>
        <p:spPr>
          <a:xfrm>
            <a:off x="927652" y="438453"/>
            <a:ext cx="10724079" cy="1086379"/>
          </a:xfrm>
          <a:prstGeom prst="rect">
            <a:avLst/>
          </a:prstGeom>
        </p:spPr>
      </p:pic>
      <p:pic>
        <p:nvPicPr>
          <p:cNvPr id="6" name="Picture 5"/>
          <p:cNvPicPr>
            <a:picLocks noChangeAspect="1"/>
          </p:cNvPicPr>
          <p:nvPr/>
        </p:nvPicPr>
        <p:blipFill>
          <a:blip r:embed="rId3"/>
          <a:stretch>
            <a:fillRect/>
          </a:stretch>
        </p:blipFill>
        <p:spPr>
          <a:xfrm>
            <a:off x="791092" y="1579563"/>
            <a:ext cx="10860639" cy="4272725"/>
          </a:xfrm>
          <a:prstGeom prst="rect">
            <a:avLst/>
          </a:prstGeom>
        </p:spPr>
      </p:pic>
    </p:spTree>
    <p:extLst>
      <p:ext uri="{BB962C8B-B14F-4D97-AF65-F5344CB8AC3E}">
        <p14:creationId xmlns:p14="http://schemas.microsoft.com/office/powerpoint/2010/main" val="224003569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Creating a Database</a:t>
            </a:r>
          </a:p>
        </p:txBody>
      </p:sp>
      <p:pic>
        <p:nvPicPr>
          <p:cNvPr id="4" name="Content Placeholder 3"/>
          <p:cNvPicPr>
            <a:picLocks noGrp="1" noChangeAspect="1"/>
          </p:cNvPicPr>
          <p:nvPr>
            <p:ph idx="4294967295"/>
          </p:nvPr>
        </p:nvPicPr>
        <p:blipFill>
          <a:blip r:embed="rId2"/>
          <a:stretch>
            <a:fillRect/>
          </a:stretch>
        </p:blipFill>
        <p:spPr>
          <a:xfrm>
            <a:off x="250825" y="1414463"/>
            <a:ext cx="11941175" cy="2493962"/>
          </a:xfrm>
          <a:prstGeom prst="rect">
            <a:avLst/>
          </a:prstGeom>
        </p:spPr>
      </p:pic>
    </p:spTree>
    <p:extLst>
      <p:ext uri="{BB962C8B-B14F-4D97-AF65-F5344CB8AC3E}">
        <p14:creationId xmlns:p14="http://schemas.microsoft.com/office/powerpoint/2010/main" val="191796039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Showing Database</a:t>
            </a:r>
          </a:p>
        </p:txBody>
      </p:sp>
      <p:pic>
        <p:nvPicPr>
          <p:cNvPr id="4" name="Content Placeholder 3"/>
          <p:cNvPicPr>
            <a:picLocks noGrp="1" noChangeAspect="1"/>
          </p:cNvPicPr>
          <p:nvPr>
            <p:ph idx="4294967295"/>
          </p:nvPr>
        </p:nvPicPr>
        <p:blipFill>
          <a:blip r:embed="rId2"/>
          <a:stretch>
            <a:fillRect/>
          </a:stretch>
        </p:blipFill>
        <p:spPr>
          <a:xfrm>
            <a:off x="250825" y="2441575"/>
            <a:ext cx="11941175" cy="1366838"/>
          </a:xfrm>
          <a:prstGeom prst="rect">
            <a:avLst/>
          </a:prstGeom>
        </p:spPr>
      </p:pic>
    </p:spTree>
    <p:extLst>
      <p:ext uri="{BB962C8B-B14F-4D97-AF65-F5344CB8AC3E}">
        <p14:creationId xmlns:p14="http://schemas.microsoft.com/office/powerpoint/2010/main" val="2528424555"/>
      </p:ext>
    </p:extLst>
  </p:cSld>
  <p:clrMapOvr>
    <a:masterClrMapping/>
  </p:clrMapOvr>
</p:sld>
</file>

<file path=ppt/theme/theme1.xml><?xml version="1.0" encoding="utf-8"?>
<a:theme xmlns:a="http://schemas.openxmlformats.org/drawingml/2006/main" name="默认设计模板">
  <a:themeElements>
    <a:clrScheme name="默认设计模板 1">
      <a:dk1>
        <a:srgbClr val="000000"/>
      </a:dk1>
      <a:lt1>
        <a:srgbClr val="FFFFFF"/>
      </a:lt1>
      <a:dk2>
        <a:srgbClr val="2E5369"/>
      </a:dk2>
      <a:lt2>
        <a:srgbClr val="CFE2E7"/>
      </a:lt2>
      <a:accent1>
        <a:srgbClr val="353535"/>
      </a:accent1>
      <a:accent2>
        <a:srgbClr val="1CACE3"/>
      </a:accent2>
      <a:accent3>
        <a:srgbClr val="FFFFFF"/>
      </a:accent3>
      <a:accent4>
        <a:srgbClr val="000000"/>
      </a:accent4>
      <a:accent5>
        <a:srgbClr val="AEAEAE"/>
      </a:accent5>
      <a:accent6>
        <a:srgbClr val="189BCE"/>
      </a:accent6>
      <a:hlink>
        <a:srgbClr val="2DA0F1"/>
      </a:hlink>
      <a:folHlink>
        <a:srgbClr val="7ED1E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19749</TotalTime>
  <Words>7770</Words>
  <Application>Microsoft Office PowerPoint</Application>
  <PresentationFormat>Widescreen</PresentationFormat>
  <Paragraphs>548</Paragraphs>
  <Slides>151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151</vt:i4>
      </vt:variant>
    </vt:vector>
  </HeadingPairs>
  <TitlesOfParts>
    <vt:vector size="157" baseType="lpstr">
      <vt:lpstr>Arial</vt:lpstr>
      <vt:lpstr>Calibri</vt:lpstr>
      <vt:lpstr>Century Gothic</vt:lpstr>
      <vt:lpstr>Times New Roman</vt:lpstr>
      <vt:lpstr>Verdana</vt:lpstr>
      <vt:lpstr>默认设计模板</vt:lpstr>
      <vt:lpstr>Module-4</vt:lpstr>
      <vt:lpstr>4.1.1 INTRODUCTION</vt:lpstr>
      <vt:lpstr>PowerPoint Presentation</vt:lpstr>
      <vt:lpstr>PowerPoint Presentation</vt:lpstr>
      <vt:lpstr>PowerPoint Presentation</vt:lpstr>
      <vt:lpstr>key terms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4.2.1 MAPREDUCE MAP TASKS, REDUCE TASKS AND MAPREDUCE EXECUTION</vt:lpstr>
      <vt:lpstr>PowerPoint Presentation</vt:lpstr>
      <vt:lpstr>MapReduce process on client submitting a job</vt:lpstr>
      <vt:lpstr>PowerPoint Presentation</vt:lpstr>
      <vt:lpstr>PowerPoint Presentation</vt:lpstr>
      <vt:lpstr>4.2.1 Map-Tasks</vt:lpstr>
      <vt:lpstr>Logical View of map() Functioning</vt:lpstr>
      <vt:lpstr>Hadoop Mapper Class</vt:lpstr>
      <vt:lpstr>Number of Maps</vt:lpstr>
      <vt:lpstr>PowerPoint Presentation</vt:lpstr>
      <vt:lpstr>PowerPoint Presentation</vt:lpstr>
      <vt:lpstr>4.2.2 Key-Value Pair</vt:lpstr>
      <vt:lpstr>PowerPoint Presentation</vt:lpstr>
      <vt:lpstr>Steps Involved in MapReduce key-value pairing</vt:lpstr>
      <vt:lpstr>PowerPoint Presentation</vt:lpstr>
      <vt:lpstr>4.2.3 Grouping by Key</vt:lpstr>
      <vt:lpstr>PowerPoint Presentation</vt:lpstr>
      <vt:lpstr>4.2.4 Partitioning</vt:lpstr>
      <vt:lpstr>PowerPoint Presentation</vt:lpstr>
      <vt:lpstr>PowerPoint Presentation</vt:lpstr>
      <vt:lpstr>PowerPoint Presentation</vt:lpstr>
      <vt:lpstr>PowerPoint Presentation</vt:lpstr>
      <vt:lpstr>PowerPoint Presentation</vt:lpstr>
      <vt:lpstr>PowerPoint Presentation</vt:lpstr>
      <vt:lpstr>4.2.5 Combiners </vt:lpstr>
      <vt:lpstr>PowerPoint Presentation</vt:lpstr>
      <vt:lpstr>MapReduce Combiner Implementation </vt:lpstr>
      <vt:lpstr>The important phases of the MapReduce program with Combiner are discussed below.</vt:lpstr>
      <vt:lpstr>PowerPoint Presentation</vt:lpstr>
      <vt:lpstr>PowerPoint Presentation</vt:lpstr>
      <vt:lpstr>PowerPoint Presentation</vt:lpstr>
      <vt:lpstr>PowerPoint Presentation</vt:lpstr>
      <vt:lpstr>Benefits of Combiner</vt:lpstr>
      <vt:lpstr>PowerPoint Presentation</vt:lpstr>
      <vt:lpstr>4.2.6 Reduce Tasks </vt:lpstr>
      <vt:lpstr>4.2.7 Details of MapReduce Processing Steps </vt:lpstr>
      <vt:lpstr>Example:</vt:lpstr>
      <vt:lpstr>Alert Messages</vt:lpstr>
      <vt:lpstr>MapReduce Processing Steps in ACPAMS Application</vt:lpstr>
      <vt:lpstr>Pseduocodes for MapReduce algorithm for the ACPAMS. </vt:lpstr>
      <vt:lpstr>4.2.8 Coping with Node Failures </vt:lpstr>
      <vt:lpstr>4.3.1 COMPOSING MAPREDUCE FOR CALCULATIONS AND ALGORITHMS</vt:lpstr>
      <vt:lpstr>4.3.1 Composing Map-Reduce for Calculations</vt:lpstr>
      <vt:lpstr>PowerPoint Presentation</vt:lpstr>
      <vt:lpstr>PowerPoint Presentation</vt:lpstr>
      <vt:lpstr>PowerPoint Presentation</vt:lpstr>
      <vt:lpstr>PowerPoint Presentation</vt:lpstr>
      <vt:lpstr>PowerPoint Presentation</vt:lpstr>
      <vt:lpstr>4.3.2 Matrix-Vector Multiplication by MapReduce</vt:lpstr>
      <vt:lpstr>PowerPoint Presentation</vt:lpstr>
      <vt:lpstr>4.3.3 Relational—Algebra Operations</vt:lpstr>
      <vt:lpstr>PowerPoint Presentation</vt:lpstr>
      <vt:lpstr>PowerPoint Presentation</vt:lpstr>
      <vt:lpstr>PowerPoint Presentation</vt:lpstr>
      <vt:lpstr>PowerPoint Presentation</vt:lpstr>
      <vt:lpstr>PowerPoint Presentation</vt:lpstr>
      <vt:lpstr>PowerPoint Presentation</vt:lpstr>
      <vt:lpstr>4.4.1 HIVE</vt:lpstr>
      <vt:lpstr>HIVE Features</vt:lpstr>
      <vt:lpstr>Hive Characteristics</vt:lpstr>
      <vt:lpstr>HIVE Limitations</vt:lpstr>
      <vt:lpstr>4.4.1 Hive Architecture</vt:lpstr>
      <vt:lpstr>PowerPoint Presentation</vt:lpstr>
      <vt:lpstr>PowerPoint Presentation</vt:lpstr>
      <vt:lpstr>4.4.2 Hive Installation</vt:lpstr>
      <vt:lpstr>Steps for installation of Hive in a Linux based OS are as follows:</vt:lpstr>
      <vt:lpstr>PowerPoint Presentation</vt:lpstr>
      <vt:lpstr>4.4.3 Comparison with RDBMS (Traditional Database)</vt:lpstr>
      <vt:lpstr>4.4.4 Hive Data Types and File Formats</vt:lpstr>
      <vt:lpstr>Hive has three Collection data types</vt:lpstr>
      <vt:lpstr>HIVE file formats and their descriptions</vt:lpstr>
      <vt:lpstr>4.4.5 Hive Data Model</vt:lpstr>
      <vt:lpstr>4.4.6 Hive Integration and Workflow Steps</vt:lpstr>
      <vt:lpstr>Steps 1 to 11 are as follows:</vt:lpstr>
      <vt:lpstr>4.4.7 Hive Built-in Functions</vt:lpstr>
      <vt:lpstr>PowerPoint Presentation</vt:lpstr>
      <vt:lpstr>PowerPoint Presentation</vt:lpstr>
      <vt:lpstr>Examples</vt:lpstr>
      <vt:lpstr>4.51 HIVEQL</vt:lpstr>
      <vt:lpstr>4.5.1 HiveQL Data Definition Language (DDL)</vt:lpstr>
      <vt:lpstr>Following are HiveQL commands which create a table: </vt:lpstr>
      <vt:lpstr>External Table</vt:lpstr>
      <vt:lpstr>Example: on Creating a Table</vt:lpstr>
      <vt:lpstr>PowerPoint Presentation</vt:lpstr>
      <vt:lpstr>Creating a Database</vt:lpstr>
      <vt:lpstr>Showing Database</vt:lpstr>
      <vt:lpstr>Dropping a Database</vt:lpstr>
      <vt:lpstr>Example</vt:lpstr>
      <vt:lpstr>4.5.2 HiveQL Data Manipulation Language (DML)</vt:lpstr>
      <vt:lpstr>Loading Data into HIVE DB</vt:lpstr>
      <vt:lpstr>PowerPoint Presentation</vt:lpstr>
      <vt:lpstr>Example for usages of data manipulation commands, INSERT, ALTER, and DROP.</vt:lpstr>
      <vt:lpstr>Solution (i): Loading Data</vt:lpstr>
      <vt:lpstr>Solution (ii): Alter</vt:lpstr>
      <vt:lpstr>Solution (iii): Delete</vt:lpstr>
      <vt:lpstr>4.5.3 HiveQL For Querying the Data</vt:lpstr>
      <vt:lpstr>4.5.3.1 Partitioning</vt:lpstr>
      <vt:lpstr>Table Partitioning</vt:lpstr>
      <vt:lpstr>Renaming the Partition</vt:lpstr>
      <vt:lpstr>Add a partition to the Existing Table</vt:lpstr>
      <vt:lpstr>Drop a partition</vt:lpstr>
      <vt:lpstr>Example</vt:lpstr>
      <vt:lpstr>Partitioning: Query Fast Processing</vt:lpstr>
      <vt:lpstr>PowerPoint Presentation</vt:lpstr>
      <vt:lpstr>PowerPoint Presentation</vt:lpstr>
      <vt:lpstr>PowerPoint Presentation</vt:lpstr>
      <vt:lpstr>PowerPoint Presentation</vt:lpstr>
      <vt:lpstr>4.5.3.2 Bucketing</vt:lpstr>
      <vt:lpstr>Example</vt:lpstr>
      <vt:lpstr>PowerPoint Presentation</vt:lpstr>
      <vt:lpstr>4.5.3.3 Views</vt:lpstr>
      <vt:lpstr>4.5.3.4 Sub-Queries (Using Views)</vt:lpstr>
      <vt:lpstr>4.5.4 Aggregation</vt:lpstr>
      <vt:lpstr>4.5.5 Join</vt:lpstr>
      <vt:lpstr>PowerPoint Presentation</vt:lpstr>
      <vt:lpstr>Join Example</vt:lpstr>
      <vt:lpstr>Left outer Join Example</vt:lpstr>
      <vt:lpstr>Right Outer Join Example</vt:lpstr>
      <vt:lpstr>Full Outer Join Example</vt:lpstr>
      <vt:lpstr>4.5.6 Group By Clause</vt:lpstr>
      <vt:lpstr>PowerPoint Presentation</vt:lpstr>
      <vt:lpstr>4.6.1 PIG</vt:lpstr>
      <vt:lpstr>Applications of Apache Pig</vt:lpstr>
      <vt:lpstr>Features</vt:lpstr>
      <vt:lpstr>PowerPoint Presentation</vt:lpstr>
      <vt:lpstr>PowerPoint Presentation</vt:lpstr>
      <vt:lpstr>Differences between Pig and MapReduce</vt:lpstr>
      <vt:lpstr>Differences between Pig and SQL</vt:lpstr>
      <vt:lpstr>Differences between Pig and Hive</vt:lpstr>
      <vt:lpstr>Pig Architecture</vt:lpstr>
      <vt:lpstr>PowerPoint Presentation</vt:lpstr>
      <vt:lpstr>PowerPoint Presentation</vt:lpstr>
      <vt:lpstr>PowerPoint Presentation</vt:lpstr>
      <vt:lpstr>PowerPoint Presentation</vt:lpstr>
      <vt:lpstr>PowerPoint Presentation</vt:lpstr>
      <vt:lpstr>Apache Pig — Grunt Shell</vt:lpstr>
      <vt:lpstr>Installing Pig</vt:lpstr>
      <vt:lpstr>Pig Latin Data Model</vt:lpstr>
    </vt:vector>
  </TitlesOfParts>
  <Company>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Module-4</dc:title>
  <dc:creator>Microsoft account</dc:creator>
  <cp:lastModifiedBy>chayapathiar</cp:lastModifiedBy>
  <cp:revision>83</cp:revision>
  <dcterms:created xsi:type="dcterms:W3CDTF">2021-12-26T16:06:30Z</dcterms:created>
  <dcterms:modified xsi:type="dcterms:W3CDTF">2022-12-19T07:21:57Z</dcterms:modified>
</cp:coreProperties>
</file>

<file path=docProps/thumbnail.jpeg>
</file>